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charts/chart1.xml" ContentType="application/vnd.openxmlformats-officedocument.drawingml.chart+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notesMasterIdLst>
    <p:notesMasterId r:id="rId18"/>
  </p:notesMasterIdLst>
  <p:sldSz cx="6858000" cy="9144000"/>
  <p:notesSz cx="9144000" cy="685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s>
</file>

<file path=ppt/charts/_rels/chart1.xml.rels><?xml version="1.0" encoding="UTF-8" standalone="yes"?><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Value ($000s)</c:v>
                </c:pt>
              </c:strCache>
            </c:strRef>
          </c:tx>
          <c:spPr>
            <a:solidFill>
              <a:srgbClr val="2C5F2D"/>
            </a:solidFill>
            <a:effectLst/>
          </c:spPr>
          <c:invertIfNegative val="0"/>
          <c:dLbls>
            <c:numFmt formatCode="#,##0" sourceLinked="0"/>
            <c:txPr>
              <a:bodyPr/>
              <a:lstStyle/>
              <a:p>
                <a:pPr>
                  <a:defRPr b="0" i="0" strike="noStrike" sz="800" u="none">
                    <a:solidFill>
                      <a:srgbClr val="2D2D2D"/>
                    </a:solidFill>
                    <a:latin typeface="Arial"/>
                  </a:defRPr>
                </a:pPr>
              </a:p>
            </c:txPr>
            <c:showLegendKey val="0"/>
            <c:showVal val="1"/>
            <c:showCatName val="0"/>
            <c:showSerName val="0"/>
            <c:showPercent val="0"/>
            <c:showBubbleSize val="0"/>
            <c:showLeaderLines val="0"/>
          </c:dLbls>
          <c:dPt>
            <c:idx val="0"/>
            <c:invertIfNegative val="0"/>
            <c:bubble3D val="0"/>
            <c:spPr>
              <a:solidFill>
                <a:srgbClr val="2C5F2D"/>
              </a:solidFill>
              <a:effectLst/>
            </c:spPr>
          </c:dPt>
          <c:dPt>
            <c:idx val="1"/>
            <c:invertIfNegative val="0"/>
            <c:bubble3D val="0"/>
            <c:spPr>
              <a:solidFill>
                <a:srgbClr val="4A7C59"/>
              </a:solidFill>
              <a:effectLst/>
            </c:spPr>
          </c:dPt>
          <c:dPt>
            <c:idx val="2"/>
            <c:invertIfNegative val="0"/>
            <c:bubble3D val="0"/>
            <c:spPr>
              <a:solidFill>
                <a:srgbClr val="4A7C59"/>
              </a:solidFill>
              <a:effectLst/>
            </c:spPr>
          </c:dPt>
          <c:dPt>
            <c:idx val="3"/>
            <c:invertIfNegative val="0"/>
            <c:bubble3D val="0"/>
            <c:spPr>
              <a:solidFill>
                <a:srgbClr val="4A7C59"/>
              </a:solidFill>
              <a:effectLst/>
            </c:spPr>
          </c:dPt>
          <c:dPt>
            <c:idx val="4"/>
            <c:invertIfNegative val="0"/>
            <c:bubble3D val="0"/>
            <c:spPr>
              <a:solidFill>
                <a:srgbClr val="4A7C59"/>
              </a:solidFill>
              <a:effectLst/>
            </c:spPr>
          </c:dPt>
          <c:dPt>
            <c:idx val="5"/>
            <c:invertIfNegative val="0"/>
            <c:bubble3D val="0"/>
            <c:spPr>
              <a:solidFill>
                <a:srgbClr val="C9A84C"/>
              </a:solidFill>
              <a:effectLst/>
            </c:spPr>
          </c:dPt>
          <c:dPt>
            <c:idx val="6"/>
            <c:invertIfNegative val="0"/>
            <c:bubble3D val="0"/>
            <c:spPr>
              <a:solidFill>
                <a:srgbClr val="1B3A2D"/>
              </a:solidFill>
              <a:effectLst/>
            </c:spPr>
          </c:dPt>
          <c:cat>
            <c:multiLvlStrRef>
              <c:f>Sheet1!$A$2:$A$8</c:f>
              <c:multiLvlStrCache>
                <c:ptCount val="7"/>
                <c:lvl>
                  <c:pt idx="0">
                    <c:v>7M bf Timber
@$350/mbf</c:v>
                  </c:pt>
                  <c:pt idx="1">
                    <c:v>Land
468ac @$2K</c:v>
                  </c:pt>
                  <c:pt idx="2">
                    <c:v>Home &amp;
Improvements</c:v>
                  </c:pt>
                  <c:pt idx="3">
                    <c:v>River
Frontage</c:v>
                  </c:pt>
                  <c:pt idx="4">
                    <c:v>Roads
&amp; Power</c:v>
                  </c:pt>
                  <c:pt idx="5">
                    <c:v>Total Asset
Value</c:v>
                  </c:pt>
                  <c:pt idx="6">
                    <c:v>Asking
Price</c:v>
                  </c:pt>
                </c:lvl>
              </c:multiLvlStrCache>
            </c:multiLvlStrRef>
          </c:cat>
          <c:val>
            <c:numRef>
              <c:f>Sheet1!$B$2:$B$8</c:f>
              <c:numCache>
                <c:formatCode>General</c:formatCode>
                <c:ptCount val="7"/>
                <c:pt idx="0">
                  <c:v>2450</c:v>
                </c:pt>
                <c:pt idx="1">
                  <c:v>936</c:v>
                </c:pt>
                <c:pt idx="2">
                  <c:v>628</c:v>
                </c:pt>
                <c:pt idx="3">
                  <c:v>200</c:v>
                </c:pt>
                <c:pt idx="4">
                  <c:v>150</c:v>
                </c:pt>
                <c:pt idx="5">
                  <c:v>4364</c:v>
                </c:pt>
                <c:pt idx="6">
                  <c:v>3400</c:v>
                </c:pt>
              </c:numCache>
            </c:numRef>
          </c:val>
        </c:ser>
        <c:dLbls>
          <c:numFmt formatCode="#,##0" sourceLinked="0"/>
          <c:txPr>
            <a:bodyPr/>
            <a:lstStyle/>
            <a:p>
              <a:pPr>
                <a:defRPr b="0" i="0" strike="noStrike" sz="800" u="none">
                  <a:solidFill>
                    <a:srgbClr val="2D2D2D"/>
                  </a:solidFill>
                  <a:latin typeface="Arial"/>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800" b="0" i="0" u="none" strike="noStrike">
                <a:solidFill>
                  <a:srgbClr val="5A6B5D"/>
                </a:solidFill>
                <a:latin typeface="Arial"/>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E0DAD0"/>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5A6B5D"/>
                </a:solidFill>
                <a:latin typeface="Arial"/>
              </a:defRPr>
            </a:pPr>
            <a:endParaRPr lang="en-US"/>
          </a:p>
        </c:txPr>
        <c:crossAx val="2094734554"/>
        <c:crosses val="autoZero"/>
        <c:crossBetween val="between"/>
      </c:valAx>
      <c:spPr>
        <a:noFill/>
        <a:ln>
          <a:noFill/>
        </a:ln>
        <a:effectLst/>
      </c:spPr>
    </c:plotArea>
    <c:plotVisOnly val="1"/>
    <c:dispBlanksAs val="span"/>
  </c:chart>
  <c:spPr>
    <a:solidFill>
      <a:srgbClr val="FFFFFF"/>
    </a:solid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jpeg"/><Relationship Id="rId2" Type="http://schemas.openxmlformats.org/officeDocument/2006/relationships/image" Target="../media/image-10-2.jpeg"/><Relationship Id="rId3" Type="http://schemas.openxmlformats.org/officeDocument/2006/relationships/slideLayout" Target="../slideLayouts/slideLayout1.xml"/><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slideLayout" Target="../slideLayouts/slideLayout1.xml"/><Relationship Id="rId6"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image" Target="../media/image-2-1.jpe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slideLayout" Target="../slideLayouts/slideLayout1.xml"/><Relationship Id="rId8"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chart" Target="/ppt/charts/chart1.xml"/><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eg"/><Relationship Id="rId2" Type="http://schemas.openxmlformats.org/officeDocument/2006/relationships/image" Target="../media/image-6-2.jpeg"/><Relationship Id="rId3" Type="http://schemas.openxmlformats.org/officeDocument/2006/relationships/image" Target="../media/image-6-3.jpe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slideLayout" Target="../slideLayouts/slideLayout1.xml"/><Relationship Id="rId9"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slideLayout" Target="../slideLayouts/slideLayout1.xml"/><Relationship Id="rId6"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slideLayout" Target="../slideLayouts/slideLayout1.xml"/><Relationship Id="rId8"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3A2D"/>
        </a:solidFill>
      </p:bgPr>
    </p:bg>
    <p:spTree>
      <p:nvGrpSpPr>
        <p:cNvPr id="1" name=""/>
        <p:cNvGrpSpPr/>
        <p:nvPr/>
      </p:nvGrpSpPr>
      <p:grpSpPr>
        <a:xfrm>
          <a:off x="0" y="0"/>
          <a:ext cx="0" cy="0"/>
          <a:chOff x="0" y="0"/>
          <a:chExt cx="0" cy="0"/>
        </a:xfrm>
      </p:grpSpPr>
      <p:sp>
        <p:nvSpPr>
          <p:cNvPr id="2" name="Text 0"/>
          <p:cNvSpPr/>
          <p:nvPr/>
        </p:nvSpPr>
        <p:spPr>
          <a:xfrm>
            <a:off x="365760" y="256032"/>
            <a:ext cx="3840480" cy="292608"/>
          </a:xfrm>
          <a:prstGeom prst="rect">
            <a:avLst/>
          </a:prstGeom>
          <a:noFill/>
          <a:ln/>
        </p:spPr>
        <p:txBody>
          <a:bodyPr wrap="square" rtlCol="0" anchor="ctr"/>
          <a:lstStyle/>
          <a:p>
            <a:pPr algn="l" indent="0" marL="0">
              <a:buNone/>
            </a:pPr>
            <a:r>
              <a:rPr lang="en-US" sz="900" spc="400" kern="0" dirty="0">
                <a:solidFill>
                  <a:srgbClr val="C9A84C"/>
                </a:solidFill>
              </a:rPr>
              <a:t>NORTHERN CALIFORNIA</a:t>
            </a:r>
            <a:endParaRPr lang="en-US" sz="900" dirty="0"/>
          </a:p>
        </p:txBody>
      </p:sp>
      <p:sp>
        <p:nvSpPr>
          <p:cNvPr id="3" name="Shape 1"/>
          <p:cNvSpPr/>
          <p:nvPr/>
        </p:nvSpPr>
        <p:spPr>
          <a:xfrm>
            <a:off x="4407408" y="201168"/>
            <a:ext cx="2148840" cy="411480"/>
          </a:xfrm>
          <a:prstGeom prst="roundRect">
            <a:avLst>
              <a:gd name="adj" fmla="val 15556"/>
            </a:avLst>
          </a:prstGeom>
          <a:solidFill>
            <a:srgbClr val="C9A84C"/>
          </a:solidFill>
          <a:ln w="12700">
            <a:solidFill>
              <a:srgbClr val="C9A84C"/>
            </a:solidFill>
            <a:prstDash val="solid"/>
          </a:ln>
        </p:spPr>
      </p:sp>
      <p:sp>
        <p:nvSpPr>
          <p:cNvPr id="4" name="Text 2"/>
          <p:cNvSpPr/>
          <p:nvPr/>
        </p:nvSpPr>
        <p:spPr>
          <a:xfrm>
            <a:off x="4407408" y="201168"/>
            <a:ext cx="2148840" cy="411480"/>
          </a:xfrm>
          <a:prstGeom prst="rect">
            <a:avLst/>
          </a:prstGeom>
          <a:noFill/>
          <a:ln/>
        </p:spPr>
        <p:txBody>
          <a:bodyPr wrap="square" lIns="0" tIns="0" rIns="0" bIns="0" rtlCol="0" anchor="ctr"/>
          <a:lstStyle/>
          <a:p>
            <a:pPr algn="ctr" indent="0" marL="0">
              <a:buNone/>
            </a:pPr>
            <a:r>
              <a:rPr lang="en-US" sz="800" b="1" dirty="0">
                <a:solidFill>
                  <a:srgbClr val="1B3A2D"/>
                </a:solidFill>
              </a:rPr>
              <a:t>✦  OPPORTUNITY ZONE</a:t>
            </a:r>
            <a:endParaRPr lang="en-US" sz="800" dirty="0"/>
          </a:p>
        </p:txBody>
      </p:sp>
      <p:pic>
        <p:nvPicPr>
          <p:cNvPr id="5" name="Image 0" descr="/home/claude/gate.jpg">    </p:cNvPr>
          <p:cNvPicPr>
            <a:picLocks noChangeAspect="1"/>
          </p:cNvPicPr>
          <p:nvPr/>
        </p:nvPicPr>
        <p:blipFill>
          <a:blip r:embed="rId1"/>
          <a:srcRect l="0" r="0" t="0" b="0"/>
          <a:stretch/>
        </p:blipFill>
        <p:spPr>
          <a:xfrm>
            <a:off x="0" y="713232"/>
            <a:ext cx="6858000" cy="4114800"/>
          </a:xfrm>
          <a:prstGeom prst="rect">
            <a:avLst/>
          </a:prstGeom>
        </p:spPr>
      </p:pic>
      <p:sp>
        <p:nvSpPr>
          <p:cNvPr id="6" name="Shape 3"/>
          <p:cNvSpPr/>
          <p:nvPr/>
        </p:nvSpPr>
        <p:spPr>
          <a:xfrm>
            <a:off x="0" y="4617720"/>
            <a:ext cx="6858000" cy="502920"/>
          </a:xfrm>
          <a:prstGeom prst="rect">
            <a:avLst/>
          </a:prstGeom>
          <a:solidFill>
            <a:srgbClr val="000000">
              <a:alpha val="55000"/>
            </a:srgbClr>
          </a:solidFill>
          <a:ln w="12700">
            <a:solidFill>
              <a:srgbClr val="000000"/>
            </a:solidFill>
            <a:prstDash val="solid"/>
          </a:ln>
        </p:spPr>
      </p:sp>
      <p:sp>
        <p:nvSpPr>
          <p:cNvPr id="7" name="Text 4"/>
          <p:cNvSpPr/>
          <p:nvPr/>
        </p:nvSpPr>
        <p:spPr>
          <a:xfrm>
            <a:off x="365760" y="4645152"/>
            <a:ext cx="6126480" cy="438912"/>
          </a:xfrm>
          <a:prstGeom prst="rect">
            <a:avLst/>
          </a:prstGeom>
          <a:noFill/>
          <a:ln/>
          <a:effectLst>
            <a:outerShdw sx="100000" sy="100000" kx="0" ky="0" algn="bl" rotWithShape="0" blurRad="101600" dist="25400" dir="2700000">
              <a:srgbClr val="000000">
                <a:alpha val="60000"/>
              </a:srgbClr>
            </a:outerShdw>
          </a:effectLst>
        </p:spPr>
        <p:txBody>
          <a:bodyPr wrap="square" rtlCol="0" anchor="ctr"/>
          <a:lstStyle/>
          <a:p>
            <a:pPr algn="l" indent="0" marL="0">
              <a:buNone/>
            </a:pPr>
            <a:r>
              <a:rPr lang="en-US" sz="1200" b="1" dirty="0">
                <a:solidFill>
                  <a:srgbClr val="FFFFFF"/>
                </a:solidFill>
                <a:latin typeface="Cambria" pitchFamily="34" charset="0"/>
                <a:ea typeface="Cambria" pitchFamily="34" charset="-122"/>
                <a:cs typeface="Cambria" pitchFamily="34" charset="-120"/>
              </a:rPr>
              <a:t>Gateway to a Unique Investment Opportunity.</a:t>
            </a:r>
            <a:endParaRPr lang="en-US" sz="1200" dirty="0"/>
          </a:p>
        </p:txBody>
      </p:sp>
      <p:sp>
        <p:nvSpPr>
          <p:cNvPr id="8" name="Text 5"/>
          <p:cNvSpPr/>
          <p:nvPr/>
        </p:nvSpPr>
        <p:spPr>
          <a:xfrm>
            <a:off x="365760" y="4956048"/>
            <a:ext cx="6126480" cy="1783080"/>
          </a:xfrm>
          <a:prstGeom prst="rect">
            <a:avLst/>
          </a:prstGeom>
          <a:noFill/>
          <a:ln/>
        </p:spPr>
        <p:txBody>
          <a:bodyPr wrap="square" rtlCol="0" anchor="ctr"/>
          <a:lstStyle/>
          <a:p>
            <a:pPr algn="l" indent="0" marL="0">
              <a:buNone/>
            </a:pPr>
            <a:r>
              <a:rPr lang="en-US" sz="3800" b="1" dirty="0">
                <a:solidFill>
                  <a:srgbClr val="FFFFFF"/>
                </a:solidFill>
                <a:latin typeface="Cambria" pitchFamily="34" charset="0"/>
                <a:ea typeface="Cambria" pitchFamily="34" charset="-122"/>
                <a:cs typeface="Cambria" pitchFamily="34" charset="-120"/>
              </a:rPr>
              <a:t>Timber &amp;</a:t>
            </a:r>
            <a:endParaRPr lang="en-US" sz="3800" dirty="0"/>
          </a:p>
          <a:p>
            <a:pPr algn="l" indent="0" marL="0">
              <a:buNone/>
            </a:pPr>
            <a:r>
              <a:rPr lang="en-US" sz="3800" b="1" dirty="0">
                <a:solidFill>
                  <a:srgbClr val="FFFFFF"/>
                </a:solidFill>
                <a:latin typeface="Cambria" pitchFamily="34" charset="0"/>
                <a:ea typeface="Cambria" pitchFamily="34" charset="-122"/>
                <a:cs typeface="Cambria" pitchFamily="34" charset="-120"/>
              </a:rPr>
              <a:t>Conservation</a:t>
            </a:r>
            <a:endParaRPr lang="en-US" sz="3800" dirty="0"/>
          </a:p>
          <a:p>
            <a:pPr algn="l" indent="0" marL="0">
              <a:buNone/>
            </a:pPr>
            <a:r>
              <a:rPr lang="en-US" sz="3800" b="1" dirty="0">
                <a:solidFill>
                  <a:srgbClr val="FFFFFF"/>
                </a:solidFill>
                <a:latin typeface="Cambria" pitchFamily="34" charset="0"/>
                <a:ea typeface="Cambria" pitchFamily="34" charset="-122"/>
                <a:cs typeface="Cambria" pitchFamily="34" charset="-120"/>
              </a:rPr>
              <a:t>Portfolio</a:t>
            </a:r>
            <a:endParaRPr lang="en-US" sz="3800" dirty="0"/>
          </a:p>
        </p:txBody>
      </p:sp>
      <p:sp>
        <p:nvSpPr>
          <p:cNvPr id="9" name="Shape 6"/>
          <p:cNvSpPr/>
          <p:nvPr/>
        </p:nvSpPr>
        <p:spPr>
          <a:xfrm>
            <a:off x="320040" y="6876288"/>
            <a:ext cx="1417320" cy="914400"/>
          </a:xfrm>
          <a:prstGeom prst="roundRect">
            <a:avLst>
              <a:gd name="adj" fmla="val 8000"/>
            </a:avLst>
          </a:prstGeom>
          <a:solidFill>
            <a:srgbClr val="2C5F2D"/>
          </a:solidFill>
          <a:ln w="12700">
            <a:solidFill>
              <a:srgbClr val="4A7C59"/>
            </a:solidFill>
            <a:prstDash val="solid"/>
          </a:ln>
        </p:spPr>
      </p:sp>
      <p:sp>
        <p:nvSpPr>
          <p:cNvPr id="10" name="Text 7"/>
          <p:cNvSpPr/>
          <p:nvPr/>
        </p:nvSpPr>
        <p:spPr>
          <a:xfrm>
            <a:off x="320040" y="6912864"/>
            <a:ext cx="1417320" cy="457200"/>
          </a:xfrm>
          <a:prstGeom prst="rect">
            <a:avLst/>
          </a:prstGeom>
          <a:noFill/>
          <a:ln/>
        </p:spPr>
        <p:txBody>
          <a:bodyPr wrap="square" lIns="0" tIns="0" rIns="0" bIns="0" rtlCol="0" anchor="b"/>
          <a:lstStyle/>
          <a:p>
            <a:pPr algn="ctr" indent="0" marL="0">
              <a:buNone/>
            </a:pPr>
            <a:r>
              <a:rPr lang="en-US" sz="1700" b="1" dirty="0">
                <a:solidFill>
                  <a:srgbClr val="C9A84C"/>
                </a:solidFill>
              </a:rPr>
              <a:t>468</a:t>
            </a:r>
            <a:endParaRPr lang="en-US" sz="1700" dirty="0"/>
          </a:p>
        </p:txBody>
      </p:sp>
      <p:sp>
        <p:nvSpPr>
          <p:cNvPr id="11" name="Text 8"/>
          <p:cNvSpPr/>
          <p:nvPr/>
        </p:nvSpPr>
        <p:spPr>
          <a:xfrm>
            <a:off x="320040" y="7370064"/>
            <a:ext cx="1417320" cy="274320"/>
          </a:xfrm>
          <a:prstGeom prst="rect">
            <a:avLst/>
          </a:prstGeom>
          <a:noFill/>
          <a:ln/>
        </p:spPr>
        <p:txBody>
          <a:bodyPr wrap="square" lIns="0" tIns="0" rIns="0" bIns="0" rtlCol="0" anchor="t"/>
          <a:lstStyle/>
          <a:p>
            <a:pPr algn="ctr" indent="0" marL="0">
              <a:buNone/>
            </a:pPr>
            <a:r>
              <a:rPr lang="en-US" sz="800" dirty="0">
                <a:solidFill>
                  <a:srgbClr val="FFFFFF"/>
                </a:solidFill>
              </a:rPr>
              <a:t>Total Acres</a:t>
            </a:r>
            <a:endParaRPr lang="en-US" sz="800" dirty="0"/>
          </a:p>
        </p:txBody>
      </p:sp>
      <p:sp>
        <p:nvSpPr>
          <p:cNvPr id="12" name="Shape 9"/>
          <p:cNvSpPr/>
          <p:nvPr/>
        </p:nvSpPr>
        <p:spPr>
          <a:xfrm>
            <a:off x="1892808" y="6876288"/>
            <a:ext cx="1417320" cy="914400"/>
          </a:xfrm>
          <a:prstGeom prst="roundRect">
            <a:avLst>
              <a:gd name="adj" fmla="val 8000"/>
            </a:avLst>
          </a:prstGeom>
          <a:solidFill>
            <a:srgbClr val="2C5F2D"/>
          </a:solidFill>
          <a:ln w="12700">
            <a:solidFill>
              <a:srgbClr val="4A7C59"/>
            </a:solidFill>
            <a:prstDash val="solid"/>
          </a:ln>
        </p:spPr>
      </p:sp>
      <p:sp>
        <p:nvSpPr>
          <p:cNvPr id="13" name="Text 10"/>
          <p:cNvSpPr/>
          <p:nvPr/>
        </p:nvSpPr>
        <p:spPr>
          <a:xfrm>
            <a:off x="1892808" y="6912864"/>
            <a:ext cx="1417320" cy="457200"/>
          </a:xfrm>
          <a:prstGeom prst="rect">
            <a:avLst/>
          </a:prstGeom>
          <a:noFill/>
          <a:ln/>
        </p:spPr>
        <p:txBody>
          <a:bodyPr wrap="square" lIns="0" tIns="0" rIns="0" bIns="0" rtlCol="0" anchor="b"/>
          <a:lstStyle/>
          <a:p>
            <a:pPr algn="ctr" indent="0" marL="0">
              <a:buNone/>
            </a:pPr>
            <a:r>
              <a:rPr lang="en-US" sz="1700" b="1" dirty="0">
                <a:solidFill>
                  <a:srgbClr val="C9A84C"/>
                </a:solidFill>
              </a:rPr>
              <a:t>7M bf</a:t>
            </a:r>
            <a:endParaRPr lang="en-US" sz="1700" dirty="0"/>
          </a:p>
        </p:txBody>
      </p:sp>
      <p:sp>
        <p:nvSpPr>
          <p:cNvPr id="14" name="Text 11"/>
          <p:cNvSpPr/>
          <p:nvPr/>
        </p:nvSpPr>
        <p:spPr>
          <a:xfrm>
            <a:off x="1892808" y="7370064"/>
            <a:ext cx="1417320" cy="274320"/>
          </a:xfrm>
          <a:prstGeom prst="rect">
            <a:avLst/>
          </a:prstGeom>
          <a:noFill/>
          <a:ln/>
        </p:spPr>
        <p:txBody>
          <a:bodyPr wrap="square" lIns="0" tIns="0" rIns="0" bIns="0" rtlCol="0" anchor="t"/>
          <a:lstStyle/>
          <a:p>
            <a:pPr algn="ctr" indent="0" marL="0">
              <a:buNone/>
            </a:pPr>
            <a:r>
              <a:rPr lang="en-US" sz="800" dirty="0">
                <a:solidFill>
                  <a:srgbClr val="FFFFFF"/>
                </a:solidFill>
              </a:rPr>
              <a:t>Timber</a:t>
            </a:r>
            <a:endParaRPr lang="en-US" sz="800" dirty="0"/>
          </a:p>
        </p:txBody>
      </p:sp>
      <p:sp>
        <p:nvSpPr>
          <p:cNvPr id="15" name="Shape 12"/>
          <p:cNvSpPr/>
          <p:nvPr/>
        </p:nvSpPr>
        <p:spPr>
          <a:xfrm>
            <a:off x="3465576" y="6876288"/>
            <a:ext cx="1417320" cy="914400"/>
          </a:xfrm>
          <a:prstGeom prst="roundRect">
            <a:avLst>
              <a:gd name="adj" fmla="val 8000"/>
            </a:avLst>
          </a:prstGeom>
          <a:solidFill>
            <a:srgbClr val="2C5F2D"/>
          </a:solidFill>
          <a:ln w="12700">
            <a:solidFill>
              <a:srgbClr val="4A7C59"/>
            </a:solidFill>
            <a:prstDash val="solid"/>
          </a:ln>
        </p:spPr>
      </p:sp>
      <p:sp>
        <p:nvSpPr>
          <p:cNvPr id="16" name="Text 13"/>
          <p:cNvSpPr/>
          <p:nvPr/>
        </p:nvSpPr>
        <p:spPr>
          <a:xfrm>
            <a:off x="3465576" y="6912864"/>
            <a:ext cx="1417320" cy="457200"/>
          </a:xfrm>
          <a:prstGeom prst="rect">
            <a:avLst/>
          </a:prstGeom>
          <a:noFill/>
          <a:ln/>
        </p:spPr>
        <p:txBody>
          <a:bodyPr wrap="square" lIns="0" tIns="0" rIns="0" bIns="0" rtlCol="0" anchor="b"/>
          <a:lstStyle/>
          <a:p>
            <a:pPr algn="ctr" indent="0" marL="0">
              <a:buNone/>
            </a:pPr>
            <a:r>
              <a:rPr lang="en-US" sz="1700" b="1" dirty="0">
                <a:solidFill>
                  <a:srgbClr val="C9A84C"/>
                </a:solidFill>
              </a:rPr>
              <a:t>$4.4M+</a:t>
            </a:r>
            <a:endParaRPr lang="en-US" sz="1700" dirty="0"/>
          </a:p>
        </p:txBody>
      </p:sp>
      <p:sp>
        <p:nvSpPr>
          <p:cNvPr id="17" name="Text 14"/>
          <p:cNvSpPr/>
          <p:nvPr/>
        </p:nvSpPr>
        <p:spPr>
          <a:xfrm>
            <a:off x="3465576" y="7370064"/>
            <a:ext cx="1417320" cy="274320"/>
          </a:xfrm>
          <a:prstGeom prst="rect">
            <a:avLst/>
          </a:prstGeom>
          <a:noFill/>
          <a:ln/>
        </p:spPr>
        <p:txBody>
          <a:bodyPr wrap="square" lIns="0" tIns="0" rIns="0" bIns="0" rtlCol="0" anchor="t"/>
          <a:lstStyle/>
          <a:p>
            <a:pPr algn="ctr" indent="0" marL="0">
              <a:buNone/>
            </a:pPr>
            <a:r>
              <a:rPr lang="en-US" sz="800" dirty="0">
                <a:solidFill>
                  <a:srgbClr val="FFFFFF"/>
                </a:solidFill>
              </a:rPr>
              <a:t>Asset Value</a:t>
            </a:r>
            <a:endParaRPr lang="en-US" sz="800" dirty="0"/>
          </a:p>
        </p:txBody>
      </p:sp>
      <p:sp>
        <p:nvSpPr>
          <p:cNvPr id="18" name="Shape 15"/>
          <p:cNvSpPr/>
          <p:nvPr/>
        </p:nvSpPr>
        <p:spPr>
          <a:xfrm>
            <a:off x="5038344" y="6876288"/>
            <a:ext cx="1417320" cy="914400"/>
          </a:xfrm>
          <a:prstGeom prst="roundRect">
            <a:avLst>
              <a:gd name="adj" fmla="val 8000"/>
            </a:avLst>
          </a:prstGeom>
          <a:solidFill>
            <a:srgbClr val="2C5F2D"/>
          </a:solidFill>
          <a:ln w="12700">
            <a:solidFill>
              <a:srgbClr val="4A7C59"/>
            </a:solidFill>
            <a:prstDash val="solid"/>
          </a:ln>
        </p:spPr>
      </p:sp>
      <p:sp>
        <p:nvSpPr>
          <p:cNvPr id="19" name="Text 16"/>
          <p:cNvSpPr/>
          <p:nvPr/>
        </p:nvSpPr>
        <p:spPr>
          <a:xfrm>
            <a:off x="5038344" y="6912864"/>
            <a:ext cx="1417320" cy="457200"/>
          </a:xfrm>
          <a:prstGeom prst="rect">
            <a:avLst/>
          </a:prstGeom>
          <a:noFill/>
          <a:ln/>
        </p:spPr>
        <p:txBody>
          <a:bodyPr wrap="square" lIns="0" tIns="0" rIns="0" bIns="0" rtlCol="0" anchor="b"/>
          <a:lstStyle/>
          <a:p>
            <a:pPr algn="ctr" indent="0" marL="0">
              <a:buNone/>
            </a:pPr>
            <a:r>
              <a:rPr lang="en-US" sz="1700" b="1" dirty="0">
                <a:solidFill>
                  <a:srgbClr val="C9A84C"/>
                </a:solidFill>
              </a:rPr>
              <a:t>$3.4M</a:t>
            </a:r>
            <a:endParaRPr lang="en-US" sz="1700" dirty="0"/>
          </a:p>
        </p:txBody>
      </p:sp>
      <p:sp>
        <p:nvSpPr>
          <p:cNvPr id="20" name="Text 17"/>
          <p:cNvSpPr/>
          <p:nvPr/>
        </p:nvSpPr>
        <p:spPr>
          <a:xfrm>
            <a:off x="5038344" y="7370064"/>
            <a:ext cx="1417320" cy="274320"/>
          </a:xfrm>
          <a:prstGeom prst="rect">
            <a:avLst/>
          </a:prstGeom>
          <a:noFill/>
          <a:ln/>
        </p:spPr>
        <p:txBody>
          <a:bodyPr wrap="square" lIns="0" tIns="0" rIns="0" bIns="0" rtlCol="0" anchor="t"/>
          <a:lstStyle/>
          <a:p>
            <a:pPr algn="ctr" indent="0" marL="0">
              <a:buNone/>
            </a:pPr>
            <a:r>
              <a:rPr lang="en-US" sz="800" dirty="0">
                <a:solidFill>
                  <a:srgbClr val="FFFFFF"/>
                </a:solidFill>
              </a:rPr>
              <a:t>Asking Price</a:t>
            </a:r>
            <a:endParaRPr lang="en-US" sz="800" dirty="0"/>
          </a:p>
        </p:txBody>
      </p:sp>
      <p:sp>
        <p:nvSpPr>
          <p:cNvPr id="21" name="Shape 18"/>
          <p:cNvSpPr/>
          <p:nvPr/>
        </p:nvSpPr>
        <p:spPr>
          <a:xfrm>
            <a:off x="320040" y="7973568"/>
            <a:ext cx="6217920" cy="777240"/>
          </a:xfrm>
          <a:prstGeom prst="roundRect">
            <a:avLst>
              <a:gd name="adj" fmla="val 10588"/>
            </a:avLst>
          </a:prstGeom>
          <a:solidFill>
            <a:srgbClr val="2C5F2D"/>
          </a:solidFill>
          <a:ln w="12700">
            <a:solidFill>
              <a:srgbClr val="4A7C59"/>
            </a:solidFill>
            <a:prstDash val="solid"/>
          </a:ln>
        </p:spPr>
      </p:sp>
      <p:sp>
        <p:nvSpPr>
          <p:cNvPr id="22" name="Text 19"/>
          <p:cNvSpPr/>
          <p:nvPr/>
        </p:nvSpPr>
        <p:spPr>
          <a:xfrm>
            <a:off x="457200" y="8010144"/>
            <a:ext cx="5943600" cy="320040"/>
          </a:xfrm>
          <a:prstGeom prst="rect">
            <a:avLst/>
          </a:prstGeom>
          <a:noFill/>
          <a:ln/>
        </p:spPr>
        <p:txBody>
          <a:bodyPr wrap="square" lIns="0" tIns="0" rIns="0" bIns="0" rtlCol="0" anchor="ctr"/>
          <a:lstStyle/>
          <a:p>
            <a:pPr algn="ctr" indent="0" marL="0">
              <a:buNone/>
            </a:pPr>
            <a:r>
              <a:rPr lang="en-US" sz="950" b="1" dirty="0">
                <a:solidFill>
                  <a:srgbClr val="C9A84C"/>
                </a:solidFill>
              </a:rPr>
              <a:t>Schaad Family Stewardship Since 1873  ·  Wilseyville, California  ·  3,000 ft Elevation</a:t>
            </a:r>
            <a:endParaRPr lang="en-US" sz="950" dirty="0"/>
          </a:p>
        </p:txBody>
      </p:sp>
      <p:sp>
        <p:nvSpPr>
          <p:cNvPr id="23" name="Text 20"/>
          <p:cNvSpPr/>
          <p:nvPr/>
        </p:nvSpPr>
        <p:spPr>
          <a:xfrm>
            <a:off x="457200" y="8321040"/>
            <a:ext cx="5943600" cy="256032"/>
          </a:xfrm>
          <a:prstGeom prst="rect">
            <a:avLst/>
          </a:prstGeom>
          <a:noFill/>
          <a:ln/>
        </p:spPr>
        <p:txBody>
          <a:bodyPr wrap="square" lIns="0" tIns="0" rIns="0" bIns="0" rtlCol="0" anchor="ctr"/>
          <a:lstStyle/>
          <a:p>
            <a:pPr algn="ctr" indent="0" marL="0">
              <a:buNone/>
            </a:pPr>
            <a:r>
              <a:rPr lang="en-US" sz="750" i="1" dirty="0">
                <a:solidFill>
                  <a:srgbClr val="FFFFFF"/>
                </a:solidFill>
              </a:rPr>
              <a:t>Confidential Investment Offering  ·  NDA &amp; Data Room Available Upon Request</a:t>
            </a:r>
            <a:endParaRPr lang="en-US" sz="7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1B3A2D"/>
        </a:solidFill>
      </p:bgPr>
    </p:bg>
    <p:spTree>
      <p:nvGrpSpPr>
        <p:cNvPr id="1" name=""/>
        <p:cNvGrpSpPr/>
        <p:nvPr/>
      </p:nvGrpSpPr>
      <p:grpSpPr>
        <a:xfrm>
          <a:off x="0" y="0"/>
          <a:ext cx="0" cy="0"/>
          <a:chOff x="0" y="0"/>
          <a:chExt cx="0" cy="0"/>
        </a:xfrm>
      </p:grpSpPr>
      <p:sp>
        <p:nvSpPr>
          <p:cNvPr id="2" name="Text 0"/>
          <p:cNvSpPr/>
          <p:nvPr/>
        </p:nvSpPr>
        <p:spPr>
          <a:xfrm>
            <a:off x="365760" y="256032"/>
            <a:ext cx="6126480" cy="256032"/>
          </a:xfrm>
          <a:prstGeom prst="rect">
            <a:avLst/>
          </a:prstGeom>
          <a:noFill/>
          <a:ln/>
        </p:spPr>
        <p:txBody>
          <a:bodyPr wrap="square" rtlCol="0" anchor="ctr"/>
          <a:lstStyle/>
          <a:p>
            <a:pPr indent="0" marL="0">
              <a:buNone/>
            </a:pPr>
            <a:r>
              <a:rPr lang="en-US" sz="900" b="1" spc="300" kern="0" dirty="0">
                <a:solidFill>
                  <a:srgbClr val="C9A84C"/>
                </a:solidFill>
              </a:rPr>
              <a:t>THE LAND</a:t>
            </a:r>
            <a:endParaRPr lang="en-US" sz="900" dirty="0"/>
          </a:p>
        </p:txBody>
      </p:sp>
      <p:sp>
        <p:nvSpPr>
          <p:cNvPr id="3" name="Text 1"/>
          <p:cNvSpPr/>
          <p:nvPr/>
        </p:nvSpPr>
        <p:spPr>
          <a:xfrm>
            <a:off x="365760" y="493776"/>
            <a:ext cx="6126480" cy="914400"/>
          </a:xfrm>
          <a:prstGeom prst="rect">
            <a:avLst/>
          </a:prstGeom>
          <a:noFill/>
          <a:ln/>
        </p:spPr>
        <p:txBody>
          <a:bodyPr wrap="square" rtlCol="0" anchor="ctr"/>
          <a:lstStyle/>
          <a:p>
            <a:pPr indent="0" marL="0">
              <a:buNone/>
            </a:pPr>
            <a:r>
              <a:rPr lang="en-US" sz="2000" b="1" dirty="0">
                <a:solidFill>
                  <a:srgbClr val="FFFFFF"/>
                </a:solidFill>
                <a:latin typeface="Cambria" pitchFamily="34" charset="0"/>
                <a:ea typeface="Cambria" pitchFamily="34" charset="-122"/>
                <a:cs typeface="Cambria" pitchFamily="34" charset="-120"/>
              </a:rPr>
              <a:t>468 Acres of Managed Forest,</a:t>
            </a:r>
            <a:endParaRPr lang="en-US" sz="2000" dirty="0"/>
          </a:p>
          <a:p>
            <a:pPr indent="0" marL="0">
              <a:buNone/>
            </a:pPr>
            <a:r>
              <a:rPr lang="en-US" sz="2000" b="1" dirty="0">
                <a:solidFill>
                  <a:srgbClr val="FFFFFF"/>
                </a:solidFill>
                <a:latin typeface="Cambria" pitchFamily="34" charset="0"/>
                <a:ea typeface="Cambria" pitchFamily="34" charset="-122"/>
                <a:cs typeface="Cambria" pitchFamily="34" charset="-120"/>
              </a:rPr>
              <a:t>River &amp; Open Sky.</a:t>
            </a:r>
            <a:endParaRPr lang="en-US" sz="2000" dirty="0"/>
          </a:p>
        </p:txBody>
      </p:sp>
      <p:pic>
        <p:nvPicPr>
          <p:cNvPr id="4" name="Image 0" descr="preencoded.png">    </p:cNvPr>
          <p:cNvPicPr>
            <a:picLocks noChangeAspect="1"/>
          </p:cNvPicPr>
          <p:nvPr/>
        </p:nvPicPr>
        <p:blipFill>
          <a:blip r:embed="rId1"/>
          <a:srcRect l="0" r="0" t="0" b="0"/>
          <a:stretch/>
        </p:blipFill>
        <p:spPr>
          <a:xfrm>
            <a:off x="320040" y="1417320"/>
            <a:ext cx="6217920" cy="3246120"/>
          </a:xfrm>
          <a:prstGeom prst="rect">
            <a:avLst/>
          </a:prstGeom>
        </p:spPr>
      </p:pic>
      <p:sp>
        <p:nvSpPr>
          <p:cNvPr id="5" name="Shape 2"/>
          <p:cNvSpPr/>
          <p:nvPr/>
        </p:nvSpPr>
        <p:spPr>
          <a:xfrm>
            <a:off x="320040" y="4224528"/>
            <a:ext cx="6217920" cy="438912"/>
          </a:xfrm>
          <a:prstGeom prst="roundRect">
            <a:avLst/>
          </a:prstGeom>
          <a:solidFill>
            <a:srgbClr val="000000">
              <a:alpha val="65000"/>
            </a:srgbClr>
          </a:solidFill>
          <a:ln w="12700">
            <a:solidFill>
              <a:srgbClr val="000000">
                <a:alpha val="65000"/>
              </a:srgbClr>
            </a:solidFill>
            <a:prstDash val="solid"/>
          </a:ln>
        </p:spPr>
      </p:sp>
      <p:sp>
        <p:nvSpPr>
          <p:cNvPr id="6" name="Text 3"/>
          <p:cNvSpPr/>
          <p:nvPr/>
        </p:nvSpPr>
        <p:spPr>
          <a:xfrm>
            <a:off x="502920" y="4251960"/>
            <a:ext cx="5852160" cy="347472"/>
          </a:xfrm>
          <a:prstGeom prst="rect">
            <a:avLst/>
          </a:prstGeom>
          <a:noFill/>
          <a:ln/>
        </p:spPr>
        <p:txBody>
          <a:bodyPr wrap="square" lIns="0" tIns="0" rIns="0" bIns="0" rtlCol="0" anchor="ctr"/>
          <a:lstStyle/>
          <a:p>
            <a:pPr indent="0" marL="0">
              <a:buNone/>
            </a:pPr>
            <a:r>
              <a:rPr lang="en-US" sz="850" i="1" dirty="0">
                <a:solidFill>
                  <a:srgbClr val="FFFFFF"/>
                </a:solidFill>
              </a:rPr>
              <a:t>Sunrise over the Mokelumne River valley — managed ponderosa pine, Douglas fir &amp; incense cedar</a:t>
            </a:r>
            <a:endParaRPr lang="en-US" sz="850" dirty="0"/>
          </a:p>
        </p:txBody>
      </p:sp>
      <p:pic>
        <p:nvPicPr>
          <p:cNvPr id="7" name="Image 1" descr="preencoded.png">    </p:cNvPr>
          <p:cNvPicPr>
            <a:picLocks noChangeAspect="1"/>
          </p:cNvPicPr>
          <p:nvPr/>
        </p:nvPicPr>
        <p:blipFill>
          <a:blip r:embed="rId2"/>
          <a:srcRect l="0" r="0" t="0" b="0"/>
          <a:stretch/>
        </p:blipFill>
        <p:spPr>
          <a:xfrm>
            <a:off x="320040" y="4828032"/>
            <a:ext cx="6217920" cy="3246120"/>
          </a:xfrm>
          <a:prstGeom prst="rect">
            <a:avLst/>
          </a:prstGeom>
        </p:spPr>
      </p:pic>
      <p:sp>
        <p:nvSpPr>
          <p:cNvPr id="8" name="Shape 4"/>
          <p:cNvSpPr/>
          <p:nvPr/>
        </p:nvSpPr>
        <p:spPr>
          <a:xfrm>
            <a:off x="320040" y="7635240"/>
            <a:ext cx="6217920" cy="438912"/>
          </a:xfrm>
          <a:prstGeom prst="roundRect">
            <a:avLst/>
          </a:prstGeom>
          <a:solidFill>
            <a:srgbClr val="000000">
              <a:alpha val="65000"/>
            </a:srgbClr>
          </a:solidFill>
          <a:ln w="12700">
            <a:solidFill>
              <a:srgbClr val="000000">
                <a:alpha val="65000"/>
              </a:srgbClr>
            </a:solidFill>
            <a:prstDash val="solid"/>
          </a:ln>
        </p:spPr>
      </p:sp>
      <p:sp>
        <p:nvSpPr>
          <p:cNvPr id="9" name="Text 5"/>
          <p:cNvSpPr/>
          <p:nvPr/>
        </p:nvSpPr>
        <p:spPr>
          <a:xfrm>
            <a:off x="502920" y="7662672"/>
            <a:ext cx="5852160" cy="347472"/>
          </a:xfrm>
          <a:prstGeom prst="rect">
            <a:avLst/>
          </a:prstGeom>
          <a:noFill/>
          <a:ln/>
        </p:spPr>
        <p:txBody>
          <a:bodyPr wrap="square" lIns="0" tIns="0" rIns="0" bIns="0" rtlCol="0" anchor="ctr"/>
          <a:lstStyle/>
          <a:p>
            <a:pPr indent="0" marL="0">
              <a:buNone/>
            </a:pPr>
            <a:r>
              <a:rPr lang="en-US" sz="850" i="1" dirty="0">
                <a:solidFill>
                  <a:srgbClr val="FFFFFF"/>
                </a:solidFill>
              </a:rPr>
              <a:t>Forest Creek — 1 mile of year-round river frontage on the property</a:t>
            </a:r>
            <a:endParaRPr lang="en-US" sz="850" dirty="0"/>
          </a:p>
        </p:txBody>
      </p:sp>
      <p:sp>
        <p:nvSpPr>
          <p:cNvPr id="10" name="Text 6"/>
          <p:cNvSpPr/>
          <p:nvPr/>
        </p:nvSpPr>
        <p:spPr>
          <a:xfrm>
            <a:off x="320040" y="8778240"/>
            <a:ext cx="6217920" cy="256032"/>
          </a:xfrm>
          <a:prstGeom prst="rect">
            <a:avLst/>
          </a:prstGeom>
          <a:noFill/>
          <a:ln/>
        </p:spPr>
        <p:txBody>
          <a:bodyPr wrap="square" rtlCol="0" anchor="ctr"/>
          <a:lstStyle/>
          <a:p>
            <a:pPr algn="ctr" indent="0" marL="0">
              <a:buNone/>
            </a:pPr>
            <a:r>
              <a:rPr lang="en-US" sz="750" i="1" dirty="0">
                <a:solidFill>
                  <a:srgbClr val="5A6B5D"/>
                </a:solidFill>
              </a:rPr>
              <a:t>Schaad Ranch  ·  Wilseyville, CA  ·  Calaveras County</a:t>
            </a:r>
            <a:endParaRPr lang="en-US" sz="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1B3A2D"/>
        </a:solidFill>
      </p:bgPr>
    </p:bg>
    <p:spTree>
      <p:nvGrpSpPr>
        <p:cNvPr id="1" name=""/>
        <p:cNvGrpSpPr/>
        <p:nvPr/>
      </p:nvGrpSpPr>
      <p:grpSpPr>
        <a:xfrm>
          <a:off x="0" y="0"/>
          <a:ext cx="0" cy="0"/>
          <a:chOff x="0" y="0"/>
          <a:chExt cx="0" cy="0"/>
        </a:xfrm>
      </p:grpSpPr>
      <p:sp>
        <p:nvSpPr>
          <p:cNvPr id="2" name="Text 0"/>
          <p:cNvSpPr/>
          <p:nvPr/>
        </p:nvSpPr>
        <p:spPr>
          <a:xfrm>
            <a:off x="365760" y="320040"/>
            <a:ext cx="6126480" cy="274320"/>
          </a:xfrm>
          <a:prstGeom prst="rect">
            <a:avLst/>
          </a:prstGeom>
          <a:noFill/>
          <a:ln/>
        </p:spPr>
        <p:txBody>
          <a:bodyPr wrap="square" rtlCol="0" anchor="ctr"/>
          <a:lstStyle/>
          <a:p>
            <a:pPr indent="0" marL="0">
              <a:buNone/>
            </a:pPr>
            <a:r>
              <a:rPr lang="en-US" sz="900" b="1" spc="300" kern="0" dirty="0">
                <a:solidFill>
                  <a:srgbClr val="C9A84C"/>
                </a:solidFill>
              </a:rPr>
              <a:t>THE LEGACY</a:t>
            </a:r>
            <a:endParaRPr lang="en-US" sz="900" dirty="0"/>
          </a:p>
        </p:txBody>
      </p:sp>
      <p:sp>
        <p:nvSpPr>
          <p:cNvPr id="3" name="Text 1"/>
          <p:cNvSpPr/>
          <p:nvPr/>
        </p:nvSpPr>
        <p:spPr>
          <a:xfrm>
            <a:off x="365760" y="566928"/>
            <a:ext cx="6126480" cy="1188720"/>
          </a:xfrm>
          <a:prstGeom prst="rect">
            <a:avLst/>
          </a:prstGeom>
          <a:noFill/>
          <a:ln/>
        </p:spPr>
        <p:txBody>
          <a:bodyPr wrap="square" rtlCol="0" anchor="ctr"/>
          <a:lstStyle/>
          <a:p>
            <a:pPr indent="0" marL="0">
              <a:buNone/>
            </a:pPr>
            <a:r>
              <a:rPr lang="en-US" sz="2600" b="1" dirty="0">
                <a:solidFill>
                  <a:srgbClr val="FFFFFF"/>
                </a:solidFill>
                <a:latin typeface="Cambria" pitchFamily="34" charset="0"/>
                <a:ea typeface="Cambria" pitchFamily="34" charset="-122"/>
                <a:cs typeface="Cambria" pitchFamily="34" charset="-120"/>
              </a:rPr>
              <a:t>More Than an Investment.</a:t>
            </a:r>
            <a:endParaRPr lang="en-US" sz="2600" dirty="0"/>
          </a:p>
          <a:p>
            <a:pPr indent="0" marL="0">
              <a:buNone/>
            </a:pPr>
            <a:r>
              <a:rPr lang="en-US" sz="2600" b="1" dirty="0">
                <a:solidFill>
                  <a:srgbClr val="FFFFFF"/>
                </a:solidFill>
                <a:latin typeface="Cambria" pitchFamily="34" charset="0"/>
                <a:ea typeface="Cambria" pitchFamily="34" charset="-122"/>
                <a:cs typeface="Cambria" pitchFamily="34" charset="-120"/>
              </a:rPr>
              <a:t>A Living Asset for Generations.</a:t>
            </a:r>
            <a:endParaRPr lang="en-US" sz="2600" dirty="0"/>
          </a:p>
        </p:txBody>
      </p:sp>
      <p:sp>
        <p:nvSpPr>
          <p:cNvPr id="4" name="Shape 2"/>
          <p:cNvSpPr/>
          <p:nvPr/>
        </p:nvSpPr>
        <p:spPr>
          <a:xfrm>
            <a:off x="320040" y="1938528"/>
            <a:ext cx="6217920" cy="1536192"/>
          </a:xfrm>
          <a:prstGeom prst="roundRect">
            <a:avLst>
              <a:gd name="adj" fmla="val 5952"/>
            </a:avLst>
          </a:prstGeom>
          <a:solidFill>
            <a:srgbClr val="2C5F2D"/>
          </a:solidFill>
          <a:ln w="6350">
            <a:solidFill>
              <a:srgbClr val="4A7C59"/>
            </a:solidFill>
            <a:prstDash val="solid"/>
          </a:ln>
        </p:spPr>
      </p:sp>
      <p:sp>
        <p:nvSpPr>
          <p:cNvPr id="5" name="Shape 3"/>
          <p:cNvSpPr/>
          <p:nvPr/>
        </p:nvSpPr>
        <p:spPr>
          <a:xfrm>
            <a:off x="502920" y="2441448"/>
            <a:ext cx="457200" cy="457200"/>
          </a:xfrm>
          <a:prstGeom prst="ellipse">
            <a:avLst/>
          </a:prstGeom>
          <a:solidFill>
            <a:srgbClr val="C9A84C"/>
          </a:solidFill>
          <a:ln w="12700">
            <a:solidFill>
              <a:srgbClr val="C9A84C"/>
            </a:solidFill>
            <a:prstDash val="solid"/>
          </a:ln>
        </p:spPr>
      </p:sp>
      <p:pic>
        <p:nvPicPr>
          <p:cNvPr id="6" name="Image 0" descr="preencoded.png">    </p:cNvPr>
          <p:cNvPicPr>
            <a:picLocks noChangeAspect="1"/>
          </p:cNvPicPr>
          <p:nvPr/>
        </p:nvPicPr>
        <p:blipFill>
          <a:blip r:embed="rId1"/>
          <a:stretch>
            <a:fillRect/>
          </a:stretch>
        </p:blipFill>
        <p:spPr>
          <a:xfrm>
            <a:off x="585216" y="2523744"/>
            <a:ext cx="292608" cy="292608"/>
          </a:xfrm>
          <a:prstGeom prst="rect">
            <a:avLst/>
          </a:prstGeom>
        </p:spPr>
      </p:pic>
      <p:sp>
        <p:nvSpPr>
          <p:cNvPr id="7" name="Text 4"/>
          <p:cNvSpPr/>
          <p:nvPr/>
        </p:nvSpPr>
        <p:spPr>
          <a:xfrm>
            <a:off x="1115568" y="2121408"/>
            <a:ext cx="5120640" cy="347472"/>
          </a:xfrm>
          <a:prstGeom prst="rect">
            <a:avLst/>
          </a:prstGeom>
          <a:noFill/>
          <a:ln/>
        </p:spPr>
        <p:txBody>
          <a:bodyPr wrap="square" lIns="0" tIns="0" rIns="0" bIns="0" rtlCol="0" anchor="ctr"/>
          <a:lstStyle/>
          <a:p>
            <a:pPr indent="0" marL="0">
              <a:buNone/>
            </a:pPr>
            <a:r>
              <a:rPr lang="en-US" sz="1200" b="1" dirty="0">
                <a:solidFill>
                  <a:srgbClr val="C9A84C"/>
                </a:solidFill>
              </a:rPr>
              <a:t>Multigenerational Stewardship</a:t>
            </a:r>
            <a:endParaRPr lang="en-US" sz="1200" dirty="0"/>
          </a:p>
        </p:txBody>
      </p:sp>
      <p:sp>
        <p:nvSpPr>
          <p:cNvPr id="8" name="Text 5"/>
          <p:cNvSpPr/>
          <p:nvPr/>
        </p:nvSpPr>
        <p:spPr>
          <a:xfrm>
            <a:off x="1115568" y="2505456"/>
            <a:ext cx="5120640" cy="841248"/>
          </a:xfrm>
          <a:prstGeom prst="rect">
            <a:avLst/>
          </a:prstGeom>
          <a:noFill/>
          <a:ln/>
        </p:spPr>
        <p:txBody>
          <a:bodyPr wrap="square" lIns="0" tIns="0" rIns="0" bIns="0" rtlCol="0" anchor="ctr"/>
          <a:lstStyle/>
          <a:p>
            <a:pPr indent="0" marL="0">
              <a:buNone/>
            </a:pPr>
            <a:r>
              <a:rPr lang="en-US" sz="950" dirty="0">
                <a:solidFill>
                  <a:srgbClr val="FFFFFF"/>
                </a:solidFill>
              </a:rPr>
              <a:t>468 acres of managed Northern California forest, river, and timberland. A self-sustaining property that can be passed to the next generation with income in place.</a:t>
            </a:r>
            <a:endParaRPr lang="en-US" sz="950" dirty="0"/>
          </a:p>
        </p:txBody>
      </p:sp>
      <p:sp>
        <p:nvSpPr>
          <p:cNvPr id="9" name="Shape 6"/>
          <p:cNvSpPr/>
          <p:nvPr/>
        </p:nvSpPr>
        <p:spPr>
          <a:xfrm>
            <a:off x="320040" y="3657600"/>
            <a:ext cx="6217920" cy="1536192"/>
          </a:xfrm>
          <a:prstGeom prst="roundRect">
            <a:avLst>
              <a:gd name="adj" fmla="val 5952"/>
            </a:avLst>
          </a:prstGeom>
          <a:solidFill>
            <a:srgbClr val="2C5F2D"/>
          </a:solidFill>
          <a:ln w="6350">
            <a:solidFill>
              <a:srgbClr val="4A7C59"/>
            </a:solidFill>
            <a:prstDash val="solid"/>
          </a:ln>
        </p:spPr>
      </p:sp>
      <p:sp>
        <p:nvSpPr>
          <p:cNvPr id="10" name="Shape 7"/>
          <p:cNvSpPr/>
          <p:nvPr/>
        </p:nvSpPr>
        <p:spPr>
          <a:xfrm>
            <a:off x="502920" y="4160520"/>
            <a:ext cx="457200" cy="457200"/>
          </a:xfrm>
          <a:prstGeom prst="ellipse">
            <a:avLst/>
          </a:prstGeom>
          <a:solidFill>
            <a:srgbClr val="C9A84C"/>
          </a:solidFill>
          <a:ln w="12700">
            <a:solidFill>
              <a:srgbClr val="C9A84C"/>
            </a:solidFill>
            <a:prstDash val="solid"/>
          </a:ln>
        </p:spPr>
      </p:sp>
      <p:pic>
        <p:nvPicPr>
          <p:cNvPr id="11" name="Image 1" descr="preencoded.png">    </p:cNvPr>
          <p:cNvPicPr>
            <a:picLocks noChangeAspect="1"/>
          </p:cNvPicPr>
          <p:nvPr/>
        </p:nvPicPr>
        <p:blipFill>
          <a:blip r:embed="rId2"/>
          <a:stretch>
            <a:fillRect/>
          </a:stretch>
        </p:blipFill>
        <p:spPr>
          <a:xfrm>
            <a:off x="585216" y="4242816"/>
            <a:ext cx="292608" cy="292608"/>
          </a:xfrm>
          <a:prstGeom prst="rect">
            <a:avLst/>
          </a:prstGeom>
        </p:spPr>
      </p:pic>
      <p:sp>
        <p:nvSpPr>
          <p:cNvPr id="12" name="Text 8"/>
          <p:cNvSpPr/>
          <p:nvPr/>
        </p:nvSpPr>
        <p:spPr>
          <a:xfrm>
            <a:off x="1115568" y="3840480"/>
            <a:ext cx="5120640" cy="347472"/>
          </a:xfrm>
          <a:prstGeom prst="rect">
            <a:avLst/>
          </a:prstGeom>
          <a:noFill/>
          <a:ln/>
        </p:spPr>
        <p:txBody>
          <a:bodyPr wrap="square" lIns="0" tIns="0" rIns="0" bIns="0" rtlCol="0" anchor="ctr"/>
          <a:lstStyle/>
          <a:p>
            <a:pPr indent="0" marL="0">
              <a:buNone/>
            </a:pPr>
            <a:r>
              <a:rPr lang="en-US" sz="1200" b="1" dirty="0">
                <a:solidFill>
                  <a:srgbClr val="C9A84C"/>
                </a:solidFill>
              </a:rPr>
              <a:t>A Forest That Works For You</a:t>
            </a:r>
            <a:endParaRPr lang="en-US" sz="1200" dirty="0"/>
          </a:p>
        </p:txBody>
      </p:sp>
      <p:sp>
        <p:nvSpPr>
          <p:cNvPr id="13" name="Text 9"/>
          <p:cNvSpPr/>
          <p:nvPr/>
        </p:nvSpPr>
        <p:spPr>
          <a:xfrm>
            <a:off x="1115568" y="4224528"/>
            <a:ext cx="5120640" cy="841248"/>
          </a:xfrm>
          <a:prstGeom prst="rect">
            <a:avLst/>
          </a:prstGeom>
          <a:noFill/>
          <a:ln/>
        </p:spPr>
        <p:txBody>
          <a:bodyPr wrap="square" lIns="0" tIns="0" rIns="0" bIns="0" rtlCol="0" anchor="ctr"/>
          <a:lstStyle/>
          <a:p>
            <a:pPr indent="0" marL="0">
              <a:buNone/>
            </a:pPr>
            <a:r>
              <a:rPr lang="en-US" sz="950" dirty="0">
                <a:solidFill>
                  <a:srgbClr val="FFFFFF"/>
                </a:solidFill>
              </a:rPr>
              <a:t>Active timber management, carbon income, and conservation values create a property that pays its own carrying costs while appreciating as a finite hard asset.</a:t>
            </a:r>
            <a:endParaRPr lang="en-US" sz="950" dirty="0"/>
          </a:p>
        </p:txBody>
      </p:sp>
      <p:sp>
        <p:nvSpPr>
          <p:cNvPr id="14" name="Shape 10"/>
          <p:cNvSpPr/>
          <p:nvPr/>
        </p:nvSpPr>
        <p:spPr>
          <a:xfrm>
            <a:off x="320040" y="5376672"/>
            <a:ext cx="6217920" cy="1536192"/>
          </a:xfrm>
          <a:prstGeom prst="roundRect">
            <a:avLst>
              <a:gd name="adj" fmla="val 5952"/>
            </a:avLst>
          </a:prstGeom>
          <a:solidFill>
            <a:srgbClr val="2C5F2D"/>
          </a:solidFill>
          <a:ln w="6350">
            <a:solidFill>
              <a:srgbClr val="4A7C59"/>
            </a:solidFill>
            <a:prstDash val="solid"/>
          </a:ln>
        </p:spPr>
      </p:sp>
      <p:sp>
        <p:nvSpPr>
          <p:cNvPr id="15" name="Shape 11"/>
          <p:cNvSpPr/>
          <p:nvPr/>
        </p:nvSpPr>
        <p:spPr>
          <a:xfrm>
            <a:off x="502920" y="5879592"/>
            <a:ext cx="457200" cy="457200"/>
          </a:xfrm>
          <a:prstGeom prst="ellipse">
            <a:avLst/>
          </a:prstGeom>
          <a:solidFill>
            <a:srgbClr val="C9A84C"/>
          </a:solidFill>
          <a:ln w="12700">
            <a:solidFill>
              <a:srgbClr val="C9A84C"/>
            </a:solidFill>
            <a:prstDash val="solid"/>
          </a:ln>
        </p:spPr>
      </p:sp>
      <p:pic>
        <p:nvPicPr>
          <p:cNvPr id="16" name="Image 2" descr="preencoded.png">    </p:cNvPr>
          <p:cNvPicPr>
            <a:picLocks noChangeAspect="1"/>
          </p:cNvPicPr>
          <p:nvPr/>
        </p:nvPicPr>
        <p:blipFill>
          <a:blip r:embed="rId3"/>
          <a:stretch>
            <a:fillRect/>
          </a:stretch>
        </p:blipFill>
        <p:spPr>
          <a:xfrm>
            <a:off x="585216" y="5961888"/>
            <a:ext cx="292608" cy="292608"/>
          </a:xfrm>
          <a:prstGeom prst="rect">
            <a:avLst/>
          </a:prstGeom>
        </p:spPr>
      </p:pic>
      <p:sp>
        <p:nvSpPr>
          <p:cNvPr id="17" name="Text 12"/>
          <p:cNvSpPr/>
          <p:nvPr/>
        </p:nvSpPr>
        <p:spPr>
          <a:xfrm>
            <a:off x="1115568" y="5559552"/>
            <a:ext cx="5120640" cy="347472"/>
          </a:xfrm>
          <a:prstGeom prst="rect">
            <a:avLst/>
          </a:prstGeom>
          <a:noFill/>
          <a:ln/>
        </p:spPr>
        <p:txBody>
          <a:bodyPr wrap="square" lIns="0" tIns="0" rIns="0" bIns="0" rtlCol="0" anchor="ctr"/>
          <a:lstStyle/>
          <a:p>
            <a:pPr indent="0" marL="0">
              <a:buNone/>
            </a:pPr>
            <a:r>
              <a:rPr lang="en-US" sz="1200" b="1" dirty="0">
                <a:solidFill>
                  <a:srgbClr val="C9A84C"/>
                </a:solidFill>
              </a:rPr>
              <a:t>River, Forest &amp; Open Sky</a:t>
            </a:r>
            <a:endParaRPr lang="en-US" sz="1200" dirty="0"/>
          </a:p>
        </p:txBody>
      </p:sp>
      <p:sp>
        <p:nvSpPr>
          <p:cNvPr id="18" name="Text 13"/>
          <p:cNvSpPr/>
          <p:nvPr/>
        </p:nvSpPr>
        <p:spPr>
          <a:xfrm>
            <a:off x="1115568" y="5943600"/>
            <a:ext cx="5120640" cy="841248"/>
          </a:xfrm>
          <a:prstGeom prst="rect">
            <a:avLst/>
          </a:prstGeom>
          <a:noFill/>
          <a:ln/>
        </p:spPr>
        <p:txBody>
          <a:bodyPr wrap="square" lIns="0" tIns="0" rIns="0" bIns="0" rtlCol="0" anchor="ctr"/>
          <a:lstStyle/>
          <a:p>
            <a:pPr indent="0" marL="0">
              <a:buNone/>
            </a:pPr>
            <a:r>
              <a:rPr lang="en-US" sz="950" dirty="0">
                <a:solidFill>
                  <a:srgbClr val="FFFFFF"/>
                </a:solidFill>
              </a:rPr>
              <a:t>1 mile of river frontage alongside 428 acres of managed forest. A rare combination of productive land and natural beauty increasingly unavailable in California.</a:t>
            </a:r>
            <a:endParaRPr lang="en-US" sz="950" dirty="0"/>
          </a:p>
        </p:txBody>
      </p:sp>
      <p:sp>
        <p:nvSpPr>
          <p:cNvPr id="19" name="Shape 14"/>
          <p:cNvSpPr/>
          <p:nvPr/>
        </p:nvSpPr>
        <p:spPr>
          <a:xfrm>
            <a:off x="320040" y="7095744"/>
            <a:ext cx="6217920" cy="1536192"/>
          </a:xfrm>
          <a:prstGeom prst="roundRect">
            <a:avLst>
              <a:gd name="adj" fmla="val 5952"/>
            </a:avLst>
          </a:prstGeom>
          <a:solidFill>
            <a:srgbClr val="2C5F2D"/>
          </a:solidFill>
          <a:ln w="6350">
            <a:solidFill>
              <a:srgbClr val="4A7C59"/>
            </a:solidFill>
            <a:prstDash val="solid"/>
          </a:ln>
        </p:spPr>
      </p:sp>
      <p:sp>
        <p:nvSpPr>
          <p:cNvPr id="20" name="Shape 15"/>
          <p:cNvSpPr/>
          <p:nvPr/>
        </p:nvSpPr>
        <p:spPr>
          <a:xfrm>
            <a:off x="502920" y="7598664"/>
            <a:ext cx="457200" cy="457200"/>
          </a:xfrm>
          <a:prstGeom prst="ellipse">
            <a:avLst/>
          </a:prstGeom>
          <a:solidFill>
            <a:srgbClr val="C9A84C"/>
          </a:solidFill>
          <a:ln w="12700">
            <a:solidFill>
              <a:srgbClr val="C9A84C"/>
            </a:solidFill>
            <a:prstDash val="solid"/>
          </a:ln>
        </p:spPr>
      </p:sp>
      <p:pic>
        <p:nvPicPr>
          <p:cNvPr id="21" name="Image 3" descr="preencoded.png">    </p:cNvPr>
          <p:cNvPicPr>
            <a:picLocks noChangeAspect="1"/>
          </p:cNvPicPr>
          <p:nvPr/>
        </p:nvPicPr>
        <p:blipFill>
          <a:blip r:embed="rId4"/>
          <a:stretch>
            <a:fillRect/>
          </a:stretch>
        </p:blipFill>
        <p:spPr>
          <a:xfrm>
            <a:off x="585216" y="7680960"/>
            <a:ext cx="292608" cy="292608"/>
          </a:xfrm>
          <a:prstGeom prst="rect">
            <a:avLst/>
          </a:prstGeom>
        </p:spPr>
      </p:pic>
      <p:sp>
        <p:nvSpPr>
          <p:cNvPr id="22" name="Text 16"/>
          <p:cNvSpPr/>
          <p:nvPr/>
        </p:nvSpPr>
        <p:spPr>
          <a:xfrm>
            <a:off x="1115568" y="7278624"/>
            <a:ext cx="5120640" cy="347472"/>
          </a:xfrm>
          <a:prstGeom prst="rect">
            <a:avLst/>
          </a:prstGeom>
          <a:noFill/>
          <a:ln/>
        </p:spPr>
        <p:txBody>
          <a:bodyPr wrap="square" lIns="0" tIns="0" rIns="0" bIns="0" rtlCol="0" anchor="ctr"/>
          <a:lstStyle/>
          <a:p>
            <a:pPr indent="0" marL="0">
              <a:buNone/>
            </a:pPr>
            <a:r>
              <a:rPr lang="en-US" sz="1200" b="1" dirty="0">
                <a:solidFill>
                  <a:srgbClr val="C9A84C"/>
                </a:solidFill>
              </a:rPr>
              <a:t>A Community of Care</a:t>
            </a:r>
            <a:endParaRPr lang="en-US" sz="1200" dirty="0"/>
          </a:p>
        </p:txBody>
      </p:sp>
      <p:sp>
        <p:nvSpPr>
          <p:cNvPr id="23" name="Text 17"/>
          <p:cNvSpPr/>
          <p:nvPr/>
        </p:nvSpPr>
        <p:spPr>
          <a:xfrm>
            <a:off x="1115568" y="7662672"/>
            <a:ext cx="5120640" cy="841248"/>
          </a:xfrm>
          <a:prstGeom prst="rect">
            <a:avLst/>
          </a:prstGeom>
          <a:noFill/>
          <a:ln/>
        </p:spPr>
        <p:txBody>
          <a:bodyPr wrap="square" lIns="0" tIns="0" rIns="0" bIns="0" rtlCol="0" anchor="ctr"/>
          <a:lstStyle/>
          <a:p>
            <a:pPr indent="0" marL="0">
              <a:buNone/>
            </a:pPr>
            <a:r>
              <a:rPr lang="en-US" sz="950" dirty="0">
                <a:solidFill>
                  <a:srgbClr val="FFFFFF"/>
                </a:solidFill>
              </a:rPr>
              <a:t>20+ years of active forest management, fire hardening, and habitat improvement. This land has been loved and stewarded — and is ready for its next chapter.</a:t>
            </a:r>
            <a:endParaRPr lang="en-US" sz="9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8F8F6"/>
        </a:solidFill>
      </p:bgPr>
    </p:bg>
    <p:spTree>
      <p:nvGrpSpPr>
        <p:cNvPr id="1" name=""/>
        <p:cNvGrpSpPr/>
        <p:nvPr/>
      </p:nvGrpSpPr>
      <p:grpSpPr>
        <a:xfrm>
          <a:off x="0" y="0"/>
          <a:ext cx="0" cy="0"/>
          <a:chOff x="0" y="0"/>
          <a:chExt cx="0" cy="0"/>
        </a:xfrm>
      </p:grpSpPr>
      <p:sp>
        <p:nvSpPr>
          <p:cNvPr id="2" name="Text 0"/>
          <p:cNvSpPr/>
          <p:nvPr/>
        </p:nvSpPr>
        <p:spPr>
          <a:xfrm>
            <a:off x="365760" y="320040"/>
            <a:ext cx="6126480" cy="274320"/>
          </a:xfrm>
          <a:prstGeom prst="rect">
            <a:avLst/>
          </a:prstGeom>
          <a:noFill/>
          <a:ln/>
        </p:spPr>
        <p:txBody>
          <a:bodyPr wrap="square" rtlCol="0" anchor="ctr"/>
          <a:lstStyle/>
          <a:p>
            <a:pPr indent="0" marL="0">
              <a:buNone/>
            </a:pPr>
            <a:r>
              <a:rPr lang="en-US" sz="900" b="1" spc="300" kern="0" dirty="0">
                <a:solidFill>
                  <a:srgbClr val="C9A84C"/>
                </a:solidFill>
              </a:rPr>
              <a:t>WHO THIS IS FOR</a:t>
            </a:r>
            <a:endParaRPr lang="en-US" sz="900" dirty="0"/>
          </a:p>
        </p:txBody>
      </p:sp>
      <p:sp>
        <p:nvSpPr>
          <p:cNvPr id="3" name="Text 1"/>
          <p:cNvSpPr/>
          <p:nvPr/>
        </p:nvSpPr>
        <p:spPr>
          <a:xfrm>
            <a:off x="365760" y="566928"/>
            <a:ext cx="6126480" cy="685800"/>
          </a:xfrm>
          <a:prstGeom prst="rect">
            <a:avLst/>
          </a:prstGeom>
          <a:noFill/>
          <a:ln/>
        </p:spPr>
        <p:txBody>
          <a:bodyPr wrap="square" rtlCol="0" anchor="ctr"/>
          <a:lstStyle/>
          <a:p>
            <a:pPr indent="0" marL="0">
              <a:buNone/>
            </a:pPr>
            <a:r>
              <a:rPr lang="en-US" sz="2200" b="1" dirty="0">
                <a:solidFill>
                  <a:srgbClr val="1B3A2D"/>
                </a:solidFill>
                <a:latin typeface="Cambria" pitchFamily="34" charset="0"/>
                <a:ea typeface="Cambria" pitchFamily="34" charset="-122"/>
                <a:cs typeface="Cambria" pitchFamily="34" charset="-120"/>
              </a:rPr>
              <a:t>The Right Buyer Sees All of This at Once</a:t>
            </a:r>
            <a:endParaRPr lang="en-US" sz="2200" dirty="0"/>
          </a:p>
        </p:txBody>
      </p:sp>
      <p:sp>
        <p:nvSpPr>
          <p:cNvPr id="4" name="Shape 2"/>
          <p:cNvSpPr/>
          <p:nvPr/>
        </p:nvSpPr>
        <p:spPr>
          <a:xfrm>
            <a:off x="320040" y="1417320"/>
            <a:ext cx="6217920" cy="1078992"/>
          </a:xfrm>
          <a:prstGeom prst="roundRect">
            <a:avLst>
              <a:gd name="adj" fmla="val 7627"/>
            </a:avLst>
          </a:prstGeom>
          <a:solidFill>
            <a:srgbClr val="1B3A2D"/>
          </a:solidFill>
          <a:ln w="6350">
            <a:solidFill>
              <a:srgbClr val="1B3A2D"/>
            </a:solidFill>
            <a:prstDash val="solid"/>
          </a:ln>
          <a:effectLst>
            <a:outerShdw sx="100000" sy="100000" kx="0" ky="0" algn="bl" rotWithShape="0" blurRad="76200" dist="25400" dir="2700000">
              <a:srgbClr val="000000">
                <a:alpha val="10000"/>
              </a:srgbClr>
            </a:outerShdw>
          </a:effectLst>
        </p:spPr>
      </p:sp>
      <p:sp>
        <p:nvSpPr>
          <p:cNvPr id="5" name="Shape 3"/>
          <p:cNvSpPr/>
          <p:nvPr/>
        </p:nvSpPr>
        <p:spPr>
          <a:xfrm>
            <a:off x="502920" y="1581912"/>
            <a:ext cx="685800" cy="256032"/>
          </a:xfrm>
          <a:prstGeom prst="roundRect">
            <a:avLst>
              <a:gd name="adj" fmla="val 17857"/>
            </a:avLst>
          </a:prstGeom>
          <a:solidFill>
            <a:srgbClr val="C9A84C"/>
          </a:solidFill>
          <a:ln w="12700">
            <a:solidFill>
              <a:srgbClr val="C9A84C"/>
            </a:solidFill>
            <a:prstDash val="solid"/>
          </a:ln>
        </p:spPr>
      </p:sp>
      <p:sp>
        <p:nvSpPr>
          <p:cNvPr id="6" name="Text 4"/>
          <p:cNvSpPr/>
          <p:nvPr/>
        </p:nvSpPr>
        <p:spPr>
          <a:xfrm>
            <a:off x="502920" y="1581912"/>
            <a:ext cx="685800" cy="256032"/>
          </a:xfrm>
          <a:prstGeom prst="rect">
            <a:avLst/>
          </a:prstGeom>
          <a:noFill/>
          <a:ln/>
        </p:spPr>
        <p:txBody>
          <a:bodyPr wrap="square" lIns="0" tIns="0" rIns="0" bIns="0" rtlCol="0" anchor="ctr"/>
          <a:lstStyle/>
          <a:p>
            <a:pPr algn="ctr" indent="0" marL="0">
              <a:buNone/>
            </a:pPr>
            <a:r>
              <a:rPr lang="en-US" sz="700" b="1" dirty="0">
                <a:solidFill>
                  <a:srgbClr val="1B3A2D"/>
                </a:solidFill>
              </a:rPr>
              <a:t>TIER 1</a:t>
            </a:r>
            <a:endParaRPr lang="en-US" sz="700" dirty="0"/>
          </a:p>
        </p:txBody>
      </p:sp>
      <p:sp>
        <p:nvSpPr>
          <p:cNvPr id="7" name="Text 5"/>
          <p:cNvSpPr/>
          <p:nvPr/>
        </p:nvSpPr>
        <p:spPr>
          <a:xfrm>
            <a:off x="1298448" y="1554480"/>
            <a:ext cx="4937760" cy="320040"/>
          </a:xfrm>
          <a:prstGeom prst="rect">
            <a:avLst/>
          </a:prstGeom>
          <a:noFill/>
          <a:ln/>
        </p:spPr>
        <p:txBody>
          <a:bodyPr wrap="square" lIns="0" tIns="0" rIns="0" bIns="0" rtlCol="0" anchor="ctr"/>
          <a:lstStyle/>
          <a:p>
            <a:pPr indent="0" marL="0">
              <a:buNone/>
            </a:pPr>
            <a:r>
              <a:rPr lang="en-US" sz="1200" b="1" dirty="0">
                <a:solidFill>
                  <a:srgbClr val="C9A84C"/>
                </a:solidFill>
              </a:rPr>
              <a:t>OZ Fund / Tax-Motivated Buyer</a:t>
            </a:r>
            <a:endParaRPr lang="en-US" sz="1200" dirty="0"/>
          </a:p>
        </p:txBody>
      </p:sp>
      <p:sp>
        <p:nvSpPr>
          <p:cNvPr id="8" name="Text 6"/>
          <p:cNvSpPr/>
          <p:nvPr/>
        </p:nvSpPr>
        <p:spPr>
          <a:xfrm>
            <a:off x="502920" y="1929384"/>
            <a:ext cx="5577840" cy="502920"/>
          </a:xfrm>
          <a:prstGeom prst="rect">
            <a:avLst/>
          </a:prstGeom>
          <a:noFill/>
          <a:ln/>
        </p:spPr>
        <p:txBody>
          <a:bodyPr wrap="square" lIns="0" tIns="0" rIns="0" bIns="0" rtlCol="0" anchor="ctr"/>
          <a:lstStyle/>
          <a:p>
            <a:pPr indent="0" marL="0">
              <a:buNone/>
            </a:pPr>
            <a:r>
              <a:rPr lang="en-US" sz="950" dirty="0">
                <a:solidFill>
                  <a:srgbClr val="FFFFFF"/>
                </a:solidFill>
              </a:rPr>
              <a:t>Recent capital gains event. Seeking to defer, reduce, and eliminate gains. 180-day clock creates urgency.</a:t>
            </a:r>
            <a:endParaRPr lang="en-US" sz="950" dirty="0"/>
          </a:p>
        </p:txBody>
      </p:sp>
      <p:sp>
        <p:nvSpPr>
          <p:cNvPr id="9" name="Shape 7"/>
          <p:cNvSpPr/>
          <p:nvPr/>
        </p:nvSpPr>
        <p:spPr>
          <a:xfrm>
            <a:off x="320040" y="2651760"/>
            <a:ext cx="6217920" cy="1078992"/>
          </a:xfrm>
          <a:prstGeom prst="roundRect">
            <a:avLst>
              <a:gd name="adj" fmla="val 7627"/>
            </a:avLst>
          </a:prstGeom>
          <a:solidFill>
            <a:srgbClr val="1B3A2D"/>
          </a:solidFill>
          <a:ln w="6350">
            <a:solidFill>
              <a:srgbClr val="1B3A2D"/>
            </a:solidFill>
            <a:prstDash val="solid"/>
          </a:ln>
          <a:effectLst>
            <a:outerShdw sx="100000" sy="100000" kx="0" ky="0" algn="bl" rotWithShape="0" blurRad="76200" dist="25400" dir="2700000">
              <a:srgbClr val="000000">
                <a:alpha val="10000"/>
              </a:srgbClr>
            </a:outerShdw>
          </a:effectLst>
        </p:spPr>
      </p:sp>
      <p:sp>
        <p:nvSpPr>
          <p:cNvPr id="10" name="Shape 8"/>
          <p:cNvSpPr/>
          <p:nvPr/>
        </p:nvSpPr>
        <p:spPr>
          <a:xfrm>
            <a:off x="502920" y="2816352"/>
            <a:ext cx="685800" cy="256032"/>
          </a:xfrm>
          <a:prstGeom prst="roundRect">
            <a:avLst>
              <a:gd name="adj" fmla="val 17857"/>
            </a:avLst>
          </a:prstGeom>
          <a:solidFill>
            <a:srgbClr val="C9A84C"/>
          </a:solidFill>
          <a:ln w="12700">
            <a:solidFill>
              <a:srgbClr val="C9A84C"/>
            </a:solidFill>
            <a:prstDash val="solid"/>
          </a:ln>
        </p:spPr>
      </p:sp>
      <p:sp>
        <p:nvSpPr>
          <p:cNvPr id="11" name="Text 9"/>
          <p:cNvSpPr/>
          <p:nvPr/>
        </p:nvSpPr>
        <p:spPr>
          <a:xfrm>
            <a:off x="502920" y="2816352"/>
            <a:ext cx="685800" cy="256032"/>
          </a:xfrm>
          <a:prstGeom prst="rect">
            <a:avLst/>
          </a:prstGeom>
          <a:noFill/>
          <a:ln/>
        </p:spPr>
        <p:txBody>
          <a:bodyPr wrap="square" lIns="0" tIns="0" rIns="0" bIns="0" rtlCol="0" anchor="ctr"/>
          <a:lstStyle/>
          <a:p>
            <a:pPr algn="ctr" indent="0" marL="0">
              <a:buNone/>
            </a:pPr>
            <a:r>
              <a:rPr lang="en-US" sz="700" b="1" dirty="0">
                <a:solidFill>
                  <a:srgbClr val="1B3A2D"/>
                </a:solidFill>
              </a:rPr>
              <a:t>TIER 1</a:t>
            </a:r>
            <a:endParaRPr lang="en-US" sz="700" dirty="0"/>
          </a:p>
        </p:txBody>
      </p:sp>
      <p:sp>
        <p:nvSpPr>
          <p:cNvPr id="12" name="Text 10"/>
          <p:cNvSpPr/>
          <p:nvPr/>
        </p:nvSpPr>
        <p:spPr>
          <a:xfrm>
            <a:off x="1298448" y="2788920"/>
            <a:ext cx="4937760" cy="320040"/>
          </a:xfrm>
          <a:prstGeom prst="rect">
            <a:avLst/>
          </a:prstGeom>
          <a:noFill/>
          <a:ln/>
        </p:spPr>
        <p:txBody>
          <a:bodyPr wrap="square" lIns="0" tIns="0" rIns="0" bIns="0" rtlCol="0" anchor="ctr"/>
          <a:lstStyle/>
          <a:p>
            <a:pPr indent="0" marL="0">
              <a:buNone/>
            </a:pPr>
            <a:r>
              <a:rPr lang="en-US" sz="1200" b="1" dirty="0">
                <a:solidFill>
                  <a:srgbClr val="C9A84C"/>
                </a:solidFill>
              </a:rPr>
              <a:t>1031 Exchange Buyer</a:t>
            </a:r>
            <a:endParaRPr lang="en-US" sz="1200" dirty="0"/>
          </a:p>
        </p:txBody>
      </p:sp>
      <p:sp>
        <p:nvSpPr>
          <p:cNvPr id="13" name="Text 11"/>
          <p:cNvSpPr/>
          <p:nvPr/>
        </p:nvSpPr>
        <p:spPr>
          <a:xfrm>
            <a:off x="502920" y="3163824"/>
            <a:ext cx="5577840" cy="502920"/>
          </a:xfrm>
          <a:prstGeom prst="rect">
            <a:avLst/>
          </a:prstGeom>
          <a:noFill/>
          <a:ln/>
        </p:spPr>
        <p:txBody>
          <a:bodyPr wrap="square" lIns="0" tIns="0" rIns="0" bIns="0" rtlCol="0" anchor="ctr"/>
          <a:lstStyle/>
          <a:p>
            <a:pPr indent="0" marL="0">
              <a:buNone/>
            </a:pPr>
            <a:r>
              <a:rPr lang="en-US" sz="950" dirty="0">
                <a:solidFill>
                  <a:srgbClr val="FFFFFF"/>
                </a:solidFill>
              </a:rPr>
              <a:t>Deadline-driven. Motivated. Less price-sensitive. Seeking like-kind NorCal land with income potential.</a:t>
            </a:r>
            <a:endParaRPr lang="en-US" sz="950" dirty="0"/>
          </a:p>
        </p:txBody>
      </p:sp>
      <p:sp>
        <p:nvSpPr>
          <p:cNvPr id="14" name="Shape 12"/>
          <p:cNvSpPr/>
          <p:nvPr/>
        </p:nvSpPr>
        <p:spPr>
          <a:xfrm>
            <a:off x="320040" y="3886200"/>
            <a:ext cx="6217920" cy="1078992"/>
          </a:xfrm>
          <a:prstGeom prst="roundRect">
            <a:avLst>
              <a:gd name="adj" fmla="val 7627"/>
            </a:avLst>
          </a:prstGeom>
          <a:solidFill>
            <a:srgbClr val="1B3A2D"/>
          </a:solidFill>
          <a:ln w="6350">
            <a:solidFill>
              <a:srgbClr val="1B3A2D"/>
            </a:solidFill>
            <a:prstDash val="solid"/>
          </a:ln>
          <a:effectLst>
            <a:outerShdw sx="100000" sy="100000" kx="0" ky="0" algn="bl" rotWithShape="0" blurRad="76200" dist="25400" dir="2700000">
              <a:srgbClr val="000000">
                <a:alpha val="10000"/>
              </a:srgbClr>
            </a:outerShdw>
          </a:effectLst>
        </p:spPr>
      </p:sp>
      <p:sp>
        <p:nvSpPr>
          <p:cNvPr id="15" name="Shape 13"/>
          <p:cNvSpPr/>
          <p:nvPr/>
        </p:nvSpPr>
        <p:spPr>
          <a:xfrm>
            <a:off x="502920" y="4050792"/>
            <a:ext cx="685800" cy="256032"/>
          </a:xfrm>
          <a:prstGeom prst="roundRect">
            <a:avLst>
              <a:gd name="adj" fmla="val 17857"/>
            </a:avLst>
          </a:prstGeom>
          <a:solidFill>
            <a:srgbClr val="C9A84C"/>
          </a:solidFill>
          <a:ln w="12700">
            <a:solidFill>
              <a:srgbClr val="C9A84C"/>
            </a:solidFill>
            <a:prstDash val="solid"/>
          </a:ln>
        </p:spPr>
      </p:sp>
      <p:sp>
        <p:nvSpPr>
          <p:cNvPr id="16" name="Text 14"/>
          <p:cNvSpPr/>
          <p:nvPr/>
        </p:nvSpPr>
        <p:spPr>
          <a:xfrm>
            <a:off x="502920" y="4050792"/>
            <a:ext cx="685800" cy="256032"/>
          </a:xfrm>
          <a:prstGeom prst="rect">
            <a:avLst/>
          </a:prstGeom>
          <a:noFill/>
          <a:ln/>
        </p:spPr>
        <p:txBody>
          <a:bodyPr wrap="square" lIns="0" tIns="0" rIns="0" bIns="0" rtlCol="0" anchor="ctr"/>
          <a:lstStyle/>
          <a:p>
            <a:pPr algn="ctr" indent="0" marL="0">
              <a:buNone/>
            </a:pPr>
            <a:r>
              <a:rPr lang="en-US" sz="700" b="1" dirty="0">
                <a:solidFill>
                  <a:srgbClr val="1B3A2D"/>
                </a:solidFill>
              </a:rPr>
              <a:t>TIER 1</a:t>
            </a:r>
            <a:endParaRPr lang="en-US" sz="700" dirty="0"/>
          </a:p>
        </p:txBody>
      </p:sp>
      <p:sp>
        <p:nvSpPr>
          <p:cNvPr id="17" name="Text 15"/>
          <p:cNvSpPr/>
          <p:nvPr/>
        </p:nvSpPr>
        <p:spPr>
          <a:xfrm>
            <a:off x="1298448" y="4023360"/>
            <a:ext cx="4937760" cy="320040"/>
          </a:xfrm>
          <a:prstGeom prst="rect">
            <a:avLst/>
          </a:prstGeom>
          <a:noFill/>
          <a:ln/>
        </p:spPr>
        <p:txBody>
          <a:bodyPr wrap="square" lIns="0" tIns="0" rIns="0" bIns="0" rtlCol="0" anchor="ctr"/>
          <a:lstStyle/>
          <a:p>
            <a:pPr indent="0" marL="0">
              <a:buNone/>
            </a:pPr>
            <a:r>
              <a:rPr lang="en-US" sz="1200" b="1" dirty="0">
                <a:solidFill>
                  <a:srgbClr val="C9A84C"/>
                </a:solidFill>
              </a:rPr>
              <a:t>Regional TIMO</a:t>
            </a:r>
            <a:endParaRPr lang="en-US" sz="1200" dirty="0"/>
          </a:p>
        </p:txBody>
      </p:sp>
      <p:sp>
        <p:nvSpPr>
          <p:cNvPr id="18" name="Text 16"/>
          <p:cNvSpPr/>
          <p:nvPr/>
        </p:nvSpPr>
        <p:spPr>
          <a:xfrm>
            <a:off x="502920" y="4398264"/>
            <a:ext cx="5577840" cy="502920"/>
          </a:xfrm>
          <a:prstGeom prst="rect">
            <a:avLst/>
          </a:prstGeom>
          <a:noFill/>
          <a:ln/>
        </p:spPr>
        <p:txBody>
          <a:bodyPr wrap="square" lIns="0" tIns="0" rIns="0" bIns="0" rtlCol="0" anchor="ctr"/>
          <a:lstStyle/>
          <a:p>
            <a:pPr indent="0" marL="0">
              <a:buNone/>
            </a:pPr>
            <a:r>
              <a:rPr lang="en-US" sz="950" dirty="0">
                <a:solidFill>
                  <a:srgbClr val="FFFFFF"/>
                </a:solidFill>
              </a:rPr>
              <a:t>Institutional timber buyer. Values active NTMPs, documented volume, and immediate harvest eligibility.</a:t>
            </a:r>
            <a:endParaRPr lang="en-US" sz="950" dirty="0"/>
          </a:p>
        </p:txBody>
      </p:sp>
      <p:sp>
        <p:nvSpPr>
          <p:cNvPr id="19" name="Shape 17"/>
          <p:cNvSpPr/>
          <p:nvPr/>
        </p:nvSpPr>
        <p:spPr>
          <a:xfrm>
            <a:off x="320040" y="5120640"/>
            <a:ext cx="6217920" cy="1078992"/>
          </a:xfrm>
          <a:prstGeom prst="roundRect">
            <a:avLst>
              <a:gd name="adj" fmla="val 7627"/>
            </a:avLst>
          </a:prstGeom>
          <a:solidFill>
            <a:srgbClr val="FFFFFF"/>
          </a:solidFill>
          <a:ln w="6350">
            <a:solidFill>
              <a:srgbClr val="E0DAD0"/>
            </a:solidFill>
            <a:prstDash val="solid"/>
          </a:ln>
          <a:effectLst>
            <a:outerShdw sx="100000" sy="100000" kx="0" ky="0" algn="bl" rotWithShape="0" blurRad="76200" dist="25400" dir="2700000">
              <a:srgbClr val="000000">
                <a:alpha val="10000"/>
              </a:srgbClr>
            </a:outerShdw>
          </a:effectLst>
        </p:spPr>
      </p:sp>
      <p:sp>
        <p:nvSpPr>
          <p:cNvPr id="20" name="Shape 18"/>
          <p:cNvSpPr/>
          <p:nvPr/>
        </p:nvSpPr>
        <p:spPr>
          <a:xfrm>
            <a:off x="502920" y="5285232"/>
            <a:ext cx="685800" cy="256032"/>
          </a:xfrm>
          <a:prstGeom prst="roundRect">
            <a:avLst>
              <a:gd name="adj" fmla="val 17857"/>
            </a:avLst>
          </a:prstGeom>
          <a:solidFill>
            <a:srgbClr val="C9A84C"/>
          </a:solidFill>
          <a:ln w="12700">
            <a:solidFill>
              <a:srgbClr val="C9A84C"/>
            </a:solidFill>
            <a:prstDash val="solid"/>
          </a:ln>
        </p:spPr>
      </p:sp>
      <p:sp>
        <p:nvSpPr>
          <p:cNvPr id="21" name="Text 19"/>
          <p:cNvSpPr/>
          <p:nvPr/>
        </p:nvSpPr>
        <p:spPr>
          <a:xfrm>
            <a:off x="502920" y="5285232"/>
            <a:ext cx="685800" cy="256032"/>
          </a:xfrm>
          <a:prstGeom prst="rect">
            <a:avLst/>
          </a:prstGeom>
          <a:noFill/>
          <a:ln/>
        </p:spPr>
        <p:txBody>
          <a:bodyPr wrap="square" lIns="0" tIns="0" rIns="0" bIns="0" rtlCol="0" anchor="ctr"/>
          <a:lstStyle/>
          <a:p>
            <a:pPr algn="ctr" indent="0" marL="0">
              <a:buNone/>
            </a:pPr>
            <a:r>
              <a:rPr lang="en-US" sz="700" b="1" dirty="0">
                <a:solidFill>
                  <a:srgbClr val="1B3A2D"/>
                </a:solidFill>
              </a:rPr>
              <a:t>TIER 2</a:t>
            </a:r>
            <a:endParaRPr lang="en-US" sz="700" dirty="0"/>
          </a:p>
        </p:txBody>
      </p:sp>
      <p:sp>
        <p:nvSpPr>
          <p:cNvPr id="22" name="Text 20"/>
          <p:cNvSpPr/>
          <p:nvPr/>
        </p:nvSpPr>
        <p:spPr>
          <a:xfrm>
            <a:off x="1298448" y="5257800"/>
            <a:ext cx="4937760" cy="320040"/>
          </a:xfrm>
          <a:prstGeom prst="rect">
            <a:avLst/>
          </a:prstGeom>
          <a:noFill/>
          <a:ln/>
        </p:spPr>
        <p:txBody>
          <a:bodyPr wrap="square" lIns="0" tIns="0" rIns="0" bIns="0" rtlCol="0" anchor="ctr"/>
          <a:lstStyle/>
          <a:p>
            <a:pPr indent="0" marL="0">
              <a:buNone/>
            </a:pPr>
            <a:r>
              <a:rPr lang="en-US" sz="1200" b="1" dirty="0">
                <a:solidFill>
                  <a:srgbClr val="1B3A2D"/>
                </a:solidFill>
              </a:rPr>
              <a:t>Family Office</a:t>
            </a:r>
            <a:endParaRPr lang="en-US" sz="1200" dirty="0"/>
          </a:p>
        </p:txBody>
      </p:sp>
      <p:sp>
        <p:nvSpPr>
          <p:cNvPr id="23" name="Text 21"/>
          <p:cNvSpPr/>
          <p:nvPr/>
        </p:nvSpPr>
        <p:spPr>
          <a:xfrm>
            <a:off x="502920" y="5632704"/>
            <a:ext cx="5577840" cy="502920"/>
          </a:xfrm>
          <a:prstGeom prst="rect">
            <a:avLst/>
          </a:prstGeom>
          <a:noFill/>
          <a:ln/>
        </p:spPr>
        <p:txBody>
          <a:bodyPr wrap="square" lIns="0" tIns="0" rIns="0" bIns="0" rtlCol="0" anchor="ctr"/>
          <a:lstStyle/>
          <a:p>
            <a:pPr indent="0" marL="0">
              <a:buNone/>
            </a:pPr>
            <a:r>
              <a:rPr lang="en-US" sz="950" dirty="0">
                <a:solidFill>
                  <a:srgbClr val="5A6B5D"/>
                </a:solidFill>
              </a:rPr>
              <a:t>Hard asset diversification. Inflation hedge. Multigenerational hold. Self-financing via carbon and timber.</a:t>
            </a:r>
            <a:endParaRPr lang="en-US" sz="950" dirty="0"/>
          </a:p>
        </p:txBody>
      </p:sp>
      <p:sp>
        <p:nvSpPr>
          <p:cNvPr id="24" name="Shape 22"/>
          <p:cNvSpPr/>
          <p:nvPr/>
        </p:nvSpPr>
        <p:spPr>
          <a:xfrm>
            <a:off x="320040" y="6355080"/>
            <a:ext cx="6217920" cy="1078992"/>
          </a:xfrm>
          <a:prstGeom prst="roundRect">
            <a:avLst>
              <a:gd name="adj" fmla="val 7627"/>
            </a:avLst>
          </a:prstGeom>
          <a:solidFill>
            <a:srgbClr val="FFFFFF"/>
          </a:solidFill>
          <a:ln w="6350">
            <a:solidFill>
              <a:srgbClr val="E0DAD0"/>
            </a:solidFill>
            <a:prstDash val="solid"/>
          </a:ln>
          <a:effectLst>
            <a:outerShdw sx="100000" sy="100000" kx="0" ky="0" algn="bl" rotWithShape="0" blurRad="76200" dist="25400" dir="2700000">
              <a:srgbClr val="000000">
                <a:alpha val="10000"/>
              </a:srgbClr>
            </a:outerShdw>
          </a:effectLst>
        </p:spPr>
      </p:sp>
      <p:sp>
        <p:nvSpPr>
          <p:cNvPr id="25" name="Shape 23"/>
          <p:cNvSpPr/>
          <p:nvPr/>
        </p:nvSpPr>
        <p:spPr>
          <a:xfrm>
            <a:off x="502920" y="6519672"/>
            <a:ext cx="685800" cy="256032"/>
          </a:xfrm>
          <a:prstGeom prst="roundRect">
            <a:avLst>
              <a:gd name="adj" fmla="val 17857"/>
            </a:avLst>
          </a:prstGeom>
          <a:solidFill>
            <a:srgbClr val="C9A84C"/>
          </a:solidFill>
          <a:ln w="12700">
            <a:solidFill>
              <a:srgbClr val="C9A84C"/>
            </a:solidFill>
            <a:prstDash val="solid"/>
          </a:ln>
        </p:spPr>
      </p:sp>
      <p:sp>
        <p:nvSpPr>
          <p:cNvPr id="26" name="Text 24"/>
          <p:cNvSpPr/>
          <p:nvPr/>
        </p:nvSpPr>
        <p:spPr>
          <a:xfrm>
            <a:off x="502920" y="6519672"/>
            <a:ext cx="685800" cy="256032"/>
          </a:xfrm>
          <a:prstGeom prst="rect">
            <a:avLst/>
          </a:prstGeom>
          <a:noFill/>
          <a:ln/>
        </p:spPr>
        <p:txBody>
          <a:bodyPr wrap="square" lIns="0" tIns="0" rIns="0" bIns="0" rtlCol="0" anchor="ctr"/>
          <a:lstStyle/>
          <a:p>
            <a:pPr algn="ctr" indent="0" marL="0">
              <a:buNone/>
            </a:pPr>
            <a:r>
              <a:rPr lang="en-US" sz="700" b="1" dirty="0">
                <a:solidFill>
                  <a:srgbClr val="1B3A2D"/>
                </a:solidFill>
              </a:rPr>
              <a:t>TIER 2</a:t>
            </a:r>
            <a:endParaRPr lang="en-US" sz="700" dirty="0"/>
          </a:p>
        </p:txBody>
      </p:sp>
      <p:sp>
        <p:nvSpPr>
          <p:cNvPr id="27" name="Text 25"/>
          <p:cNvSpPr/>
          <p:nvPr/>
        </p:nvSpPr>
        <p:spPr>
          <a:xfrm>
            <a:off x="1298448" y="6492240"/>
            <a:ext cx="4937760" cy="320040"/>
          </a:xfrm>
          <a:prstGeom prst="rect">
            <a:avLst/>
          </a:prstGeom>
          <a:noFill/>
          <a:ln/>
        </p:spPr>
        <p:txBody>
          <a:bodyPr wrap="square" lIns="0" tIns="0" rIns="0" bIns="0" rtlCol="0" anchor="ctr"/>
          <a:lstStyle/>
          <a:p>
            <a:pPr indent="0" marL="0">
              <a:buNone/>
            </a:pPr>
            <a:r>
              <a:rPr lang="en-US" sz="1200" b="1" dirty="0">
                <a:solidFill>
                  <a:srgbClr val="1B3A2D"/>
                </a:solidFill>
              </a:rPr>
              <a:t>Conservation Easement Buyer</a:t>
            </a:r>
            <a:endParaRPr lang="en-US" sz="1200" dirty="0"/>
          </a:p>
        </p:txBody>
      </p:sp>
      <p:sp>
        <p:nvSpPr>
          <p:cNvPr id="28" name="Text 26"/>
          <p:cNvSpPr/>
          <p:nvPr/>
        </p:nvSpPr>
        <p:spPr>
          <a:xfrm>
            <a:off x="502920" y="6867144"/>
            <a:ext cx="5577840" cy="502920"/>
          </a:xfrm>
          <a:prstGeom prst="rect">
            <a:avLst/>
          </a:prstGeom>
          <a:noFill/>
          <a:ln/>
        </p:spPr>
        <p:txBody>
          <a:bodyPr wrap="square" lIns="0" tIns="0" rIns="0" bIns="0" rtlCol="0" anchor="ctr"/>
          <a:lstStyle/>
          <a:p>
            <a:pPr indent="0" marL="0">
              <a:buNone/>
            </a:pPr>
            <a:r>
              <a:rPr lang="en-US" sz="950" dirty="0">
                <a:solidFill>
                  <a:srgbClr val="5A6B5D"/>
                </a:solidFill>
              </a:rPr>
              <a:t>Land trust or conservation finance buyer. River frontage + managed forest are ideal easement candidates.</a:t>
            </a:r>
            <a:endParaRPr lang="en-US" sz="950" dirty="0"/>
          </a:p>
        </p:txBody>
      </p:sp>
      <p:sp>
        <p:nvSpPr>
          <p:cNvPr id="29" name="Shape 27"/>
          <p:cNvSpPr/>
          <p:nvPr/>
        </p:nvSpPr>
        <p:spPr>
          <a:xfrm>
            <a:off x="320040" y="7589520"/>
            <a:ext cx="6217920" cy="1078992"/>
          </a:xfrm>
          <a:prstGeom prst="roundRect">
            <a:avLst>
              <a:gd name="adj" fmla="val 7627"/>
            </a:avLst>
          </a:prstGeom>
          <a:solidFill>
            <a:srgbClr val="FFFFFF"/>
          </a:solidFill>
          <a:ln w="6350">
            <a:solidFill>
              <a:srgbClr val="E0DAD0"/>
            </a:solidFill>
            <a:prstDash val="solid"/>
          </a:ln>
          <a:effectLst>
            <a:outerShdw sx="100000" sy="100000" kx="0" ky="0" algn="bl" rotWithShape="0" blurRad="76200" dist="25400" dir="2700000">
              <a:srgbClr val="000000">
                <a:alpha val="10000"/>
              </a:srgbClr>
            </a:outerShdw>
          </a:effectLst>
        </p:spPr>
      </p:sp>
      <p:sp>
        <p:nvSpPr>
          <p:cNvPr id="30" name="Shape 28"/>
          <p:cNvSpPr/>
          <p:nvPr/>
        </p:nvSpPr>
        <p:spPr>
          <a:xfrm>
            <a:off x="502920" y="7754112"/>
            <a:ext cx="685800" cy="256032"/>
          </a:xfrm>
          <a:prstGeom prst="roundRect">
            <a:avLst>
              <a:gd name="adj" fmla="val 17857"/>
            </a:avLst>
          </a:prstGeom>
          <a:solidFill>
            <a:srgbClr val="C9A84C"/>
          </a:solidFill>
          <a:ln w="12700">
            <a:solidFill>
              <a:srgbClr val="C9A84C"/>
            </a:solidFill>
            <a:prstDash val="solid"/>
          </a:ln>
        </p:spPr>
      </p:sp>
      <p:sp>
        <p:nvSpPr>
          <p:cNvPr id="31" name="Text 29"/>
          <p:cNvSpPr/>
          <p:nvPr/>
        </p:nvSpPr>
        <p:spPr>
          <a:xfrm>
            <a:off x="502920" y="7754112"/>
            <a:ext cx="685800" cy="256032"/>
          </a:xfrm>
          <a:prstGeom prst="rect">
            <a:avLst/>
          </a:prstGeom>
          <a:noFill/>
          <a:ln/>
        </p:spPr>
        <p:txBody>
          <a:bodyPr wrap="square" lIns="0" tIns="0" rIns="0" bIns="0" rtlCol="0" anchor="ctr"/>
          <a:lstStyle/>
          <a:p>
            <a:pPr algn="ctr" indent="0" marL="0">
              <a:buNone/>
            </a:pPr>
            <a:r>
              <a:rPr lang="en-US" sz="700" b="1" dirty="0">
                <a:solidFill>
                  <a:srgbClr val="1B3A2D"/>
                </a:solidFill>
              </a:rPr>
              <a:t>TIER 2</a:t>
            </a:r>
            <a:endParaRPr lang="en-US" sz="700" dirty="0"/>
          </a:p>
        </p:txBody>
      </p:sp>
      <p:sp>
        <p:nvSpPr>
          <p:cNvPr id="32" name="Text 30"/>
          <p:cNvSpPr/>
          <p:nvPr/>
        </p:nvSpPr>
        <p:spPr>
          <a:xfrm>
            <a:off x="1298448" y="7726680"/>
            <a:ext cx="4937760" cy="320040"/>
          </a:xfrm>
          <a:prstGeom prst="rect">
            <a:avLst/>
          </a:prstGeom>
          <a:noFill/>
          <a:ln/>
        </p:spPr>
        <p:txBody>
          <a:bodyPr wrap="square" lIns="0" tIns="0" rIns="0" bIns="0" rtlCol="0" anchor="ctr"/>
          <a:lstStyle/>
          <a:p>
            <a:pPr indent="0" marL="0">
              <a:buNone/>
            </a:pPr>
            <a:r>
              <a:rPr lang="en-US" sz="1200" b="1" dirty="0">
                <a:solidFill>
                  <a:srgbClr val="1B3A2D"/>
                </a:solidFill>
              </a:rPr>
              <a:t>International Legacy Buyer</a:t>
            </a:r>
            <a:endParaRPr lang="en-US" sz="1200" dirty="0"/>
          </a:p>
        </p:txBody>
      </p:sp>
      <p:sp>
        <p:nvSpPr>
          <p:cNvPr id="33" name="Text 31"/>
          <p:cNvSpPr/>
          <p:nvPr/>
        </p:nvSpPr>
        <p:spPr>
          <a:xfrm>
            <a:off x="502920" y="8101584"/>
            <a:ext cx="5577840" cy="502920"/>
          </a:xfrm>
          <a:prstGeom prst="rect">
            <a:avLst/>
          </a:prstGeom>
          <a:noFill/>
          <a:ln/>
        </p:spPr>
        <p:txBody>
          <a:bodyPr wrap="square" lIns="0" tIns="0" rIns="0" bIns="0" rtlCol="0" anchor="ctr"/>
          <a:lstStyle/>
          <a:p>
            <a:pPr indent="0" marL="0">
              <a:buNone/>
            </a:pPr>
            <a:r>
              <a:rPr lang="en-US" sz="950" dirty="0">
                <a:solidFill>
                  <a:srgbClr val="5A6B5D"/>
                </a:solidFill>
              </a:rPr>
              <a:t>European or Asian family office seeking U.S. hard assets with natural resource and conservation value.</a:t>
            </a:r>
            <a:endParaRPr lang="en-US" sz="9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1B3A2D"/>
        </a:solidFill>
      </p:bgPr>
    </p:bg>
    <p:spTree>
      <p:nvGrpSpPr>
        <p:cNvPr id="1" name=""/>
        <p:cNvGrpSpPr/>
        <p:nvPr/>
      </p:nvGrpSpPr>
      <p:grpSpPr>
        <a:xfrm>
          <a:off x="0" y="0"/>
          <a:ext cx="0" cy="0"/>
          <a:chOff x="0" y="0"/>
          <a:chExt cx="0" cy="0"/>
        </a:xfrm>
      </p:grpSpPr>
      <p:sp>
        <p:nvSpPr>
          <p:cNvPr id="2" name="Text 0"/>
          <p:cNvSpPr/>
          <p:nvPr/>
        </p:nvSpPr>
        <p:spPr>
          <a:xfrm>
            <a:off x="365760" y="320040"/>
            <a:ext cx="6126480" cy="274320"/>
          </a:xfrm>
          <a:prstGeom prst="rect">
            <a:avLst/>
          </a:prstGeom>
          <a:noFill/>
          <a:ln/>
        </p:spPr>
        <p:txBody>
          <a:bodyPr wrap="square" rtlCol="0" anchor="ctr"/>
          <a:lstStyle/>
          <a:p>
            <a:pPr indent="0" marL="0">
              <a:buNone/>
            </a:pPr>
            <a:r>
              <a:rPr lang="en-US" sz="900" b="1" spc="300" kern="0" dirty="0">
                <a:solidFill>
                  <a:srgbClr val="C9A84C"/>
                </a:solidFill>
              </a:rPr>
              <a:t>ANNUAL INCOME POTENTIAL</a:t>
            </a:r>
            <a:endParaRPr lang="en-US" sz="900" dirty="0"/>
          </a:p>
        </p:txBody>
      </p:sp>
      <p:sp>
        <p:nvSpPr>
          <p:cNvPr id="3" name="Text 1"/>
          <p:cNvSpPr/>
          <p:nvPr/>
        </p:nvSpPr>
        <p:spPr>
          <a:xfrm>
            <a:off x="365760" y="566928"/>
            <a:ext cx="6126480" cy="1143000"/>
          </a:xfrm>
          <a:prstGeom prst="rect">
            <a:avLst/>
          </a:prstGeom>
          <a:noFill/>
          <a:ln/>
        </p:spPr>
        <p:txBody>
          <a:bodyPr wrap="square" rtlCol="0" anchor="ctr"/>
          <a:lstStyle/>
          <a:p>
            <a:pPr indent="0" marL="0">
              <a:buNone/>
            </a:pPr>
            <a:r>
              <a:rPr lang="en-US" sz="2600" b="1" dirty="0">
                <a:solidFill>
                  <a:srgbClr val="FFFFFF"/>
                </a:solidFill>
                <a:latin typeface="Cambria" pitchFamily="34" charset="0"/>
                <a:ea typeface="Cambria" pitchFamily="34" charset="-122"/>
                <a:cs typeface="Cambria" pitchFamily="34" charset="-120"/>
              </a:rPr>
              <a:t>This Property Can Pay</a:t>
            </a:r>
            <a:endParaRPr lang="en-US" sz="2600" dirty="0"/>
          </a:p>
          <a:p>
            <a:pPr indent="0" marL="0">
              <a:buNone/>
            </a:pPr>
            <a:r>
              <a:rPr lang="en-US" sz="2600" b="1" dirty="0">
                <a:solidFill>
                  <a:srgbClr val="FFFFFF"/>
                </a:solidFill>
                <a:latin typeface="Cambria" pitchFamily="34" charset="0"/>
                <a:ea typeface="Cambria" pitchFamily="34" charset="-122"/>
                <a:cs typeface="Cambria" pitchFamily="34" charset="-120"/>
              </a:rPr>
              <a:t>For Itself — From Day One</a:t>
            </a:r>
            <a:endParaRPr lang="en-US" sz="2600" dirty="0"/>
          </a:p>
        </p:txBody>
      </p:sp>
      <p:sp>
        <p:nvSpPr>
          <p:cNvPr id="4" name="Shape 2"/>
          <p:cNvSpPr/>
          <p:nvPr/>
        </p:nvSpPr>
        <p:spPr>
          <a:xfrm>
            <a:off x="320040" y="1901952"/>
            <a:ext cx="6217920" cy="1234440"/>
          </a:xfrm>
          <a:prstGeom prst="roundRect">
            <a:avLst>
              <a:gd name="adj" fmla="val 6667"/>
            </a:avLst>
          </a:prstGeom>
          <a:solidFill>
            <a:srgbClr val="2C5F2D"/>
          </a:solidFill>
          <a:ln w="6350">
            <a:solidFill>
              <a:srgbClr val="4A7C59"/>
            </a:solidFill>
            <a:prstDash val="solid"/>
          </a:ln>
        </p:spPr>
      </p:sp>
      <p:sp>
        <p:nvSpPr>
          <p:cNvPr id="5" name="Text 3"/>
          <p:cNvSpPr/>
          <p:nvPr/>
        </p:nvSpPr>
        <p:spPr>
          <a:xfrm>
            <a:off x="530352" y="2011680"/>
            <a:ext cx="5669280" cy="310896"/>
          </a:xfrm>
          <a:prstGeom prst="rect">
            <a:avLst/>
          </a:prstGeom>
          <a:noFill/>
          <a:ln/>
        </p:spPr>
        <p:txBody>
          <a:bodyPr wrap="square" lIns="0" tIns="0" rIns="0" bIns="0" rtlCol="0" anchor="ctr"/>
          <a:lstStyle/>
          <a:p>
            <a:pPr indent="0" marL="0">
              <a:buNone/>
            </a:pPr>
            <a:r>
              <a:rPr lang="en-US" sz="1200" b="1" dirty="0">
                <a:solidFill>
                  <a:srgbClr val="C9A84C"/>
                </a:solidFill>
              </a:rPr>
              <a:t>Carbon Credits — Voluntary Market</a:t>
            </a:r>
            <a:endParaRPr lang="en-US" sz="1200" dirty="0"/>
          </a:p>
        </p:txBody>
      </p:sp>
      <p:sp>
        <p:nvSpPr>
          <p:cNvPr id="6" name="Text 4"/>
          <p:cNvSpPr/>
          <p:nvPr/>
        </p:nvSpPr>
        <p:spPr>
          <a:xfrm>
            <a:off x="530352" y="2359152"/>
            <a:ext cx="5669280" cy="384048"/>
          </a:xfrm>
          <a:prstGeom prst="rect">
            <a:avLst/>
          </a:prstGeom>
          <a:noFill/>
          <a:ln/>
        </p:spPr>
        <p:txBody>
          <a:bodyPr wrap="square" lIns="0" tIns="0" rIns="0" bIns="0" rtlCol="0" anchor="ctr"/>
          <a:lstStyle/>
          <a:p>
            <a:pPr indent="0" marL="0">
              <a:buNone/>
            </a:pPr>
            <a:r>
              <a:rPr lang="en-US" sz="900" i="1" dirty="0">
                <a:solidFill>
                  <a:srgbClr val="FFFFFF"/>
                </a:solidFill>
              </a:rPr>
              <a:t>Eligible now. CFIP history and NTMP documentation are strong qualification signals.</a:t>
            </a:r>
            <a:endParaRPr lang="en-US" sz="900" dirty="0"/>
          </a:p>
        </p:txBody>
      </p:sp>
      <p:sp>
        <p:nvSpPr>
          <p:cNvPr id="7" name="Text 5"/>
          <p:cNvSpPr/>
          <p:nvPr/>
        </p:nvSpPr>
        <p:spPr>
          <a:xfrm>
            <a:off x="530352" y="2770632"/>
            <a:ext cx="5669280" cy="274320"/>
          </a:xfrm>
          <a:prstGeom prst="rect">
            <a:avLst/>
          </a:prstGeom>
          <a:noFill/>
          <a:ln/>
        </p:spPr>
        <p:txBody>
          <a:bodyPr wrap="square" lIns="0" tIns="0" rIns="0" bIns="0" rtlCol="0" anchor="ctr"/>
          <a:lstStyle/>
          <a:p>
            <a:pPr algn="r" indent="0" marL="0">
              <a:buNone/>
            </a:pPr>
            <a:r>
              <a:rPr lang="en-US" sz="1100" b="1" dirty="0">
                <a:solidFill>
                  <a:srgbClr val="FFFFFF"/>
                </a:solidFill>
              </a:rPr>
              <a:t>$25,000  —  $45,000 / yr</a:t>
            </a:r>
            <a:endParaRPr lang="en-US" sz="1100" dirty="0"/>
          </a:p>
        </p:txBody>
      </p:sp>
      <p:sp>
        <p:nvSpPr>
          <p:cNvPr id="8" name="Shape 6"/>
          <p:cNvSpPr/>
          <p:nvPr/>
        </p:nvSpPr>
        <p:spPr>
          <a:xfrm>
            <a:off x="320040" y="3319272"/>
            <a:ext cx="6217920" cy="1234440"/>
          </a:xfrm>
          <a:prstGeom prst="roundRect">
            <a:avLst>
              <a:gd name="adj" fmla="val 6667"/>
            </a:avLst>
          </a:prstGeom>
          <a:solidFill>
            <a:srgbClr val="2C5F2D"/>
          </a:solidFill>
          <a:ln w="6350">
            <a:solidFill>
              <a:srgbClr val="4A7C59"/>
            </a:solidFill>
            <a:prstDash val="solid"/>
          </a:ln>
        </p:spPr>
      </p:sp>
      <p:sp>
        <p:nvSpPr>
          <p:cNvPr id="9" name="Text 7"/>
          <p:cNvSpPr/>
          <p:nvPr/>
        </p:nvSpPr>
        <p:spPr>
          <a:xfrm>
            <a:off x="530352" y="3429000"/>
            <a:ext cx="5669280" cy="310896"/>
          </a:xfrm>
          <a:prstGeom prst="rect">
            <a:avLst/>
          </a:prstGeom>
          <a:noFill/>
          <a:ln/>
        </p:spPr>
        <p:txBody>
          <a:bodyPr wrap="square" lIns="0" tIns="0" rIns="0" bIns="0" rtlCol="0" anchor="ctr"/>
          <a:lstStyle/>
          <a:p>
            <a:pPr indent="0" marL="0">
              <a:buNone/>
            </a:pPr>
            <a:r>
              <a:rPr lang="en-US" sz="1200" b="1" dirty="0">
                <a:solidFill>
                  <a:srgbClr val="C9A84C"/>
                </a:solidFill>
              </a:rPr>
              <a:t>Carbon Credits — CA ARB Compliance</a:t>
            </a:r>
            <a:endParaRPr lang="en-US" sz="1200" dirty="0"/>
          </a:p>
        </p:txBody>
      </p:sp>
      <p:sp>
        <p:nvSpPr>
          <p:cNvPr id="10" name="Text 8"/>
          <p:cNvSpPr/>
          <p:nvPr/>
        </p:nvSpPr>
        <p:spPr>
          <a:xfrm>
            <a:off x="530352" y="3776472"/>
            <a:ext cx="5669280" cy="384048"/>
          </a:xfrm>
          <a:prstGeom prst="rect">
            <a:avLst/>
          </a:prstGeom>
          <a:noFill/>
          <a:ln/>
        </p:spPr>
        <p:txBody>
          <a:bodyPr wrap="square" lIns="0" tIns="0" rIns="0" bIns="0" rtlCol="0" anchor="ctr"/>
          <a:lstStyle/>
          <a:p>
            <a:pPr indent="0" marL="0">
              <a:buNone/>
            </a:pPr>
            <a:r>
              <a:rPr lang="en-US" sz="900" i="1" dirty="0">
                <a:solidFill>
                  <a:srgbClr val="FFFFFF"/>
                </a:solidFill>
              </a:rPr>
              <a:t>California ARB protocol. Third-party verification required. 468 acres is viable.</a:t>
            </a:r>
            <a:endParaRPr lang="en-US" sz="900" dirty="0"/>
          </a:p>
        </p:txBody>
      </p:sp>
      <p:sp>
        <p:nvSpPr>
          <p:cNvPr id="11" name="Text 9"/>
          <p:cNvSpPr/>
          <p:nvPr/>
        </p:nvSpPr>
        <p:spPr>
          <a:xfrm>
            <a:off x="530352" y="4187952"/>
            <a:ext cx="5669280" cy="274320"/>
          </a:xfrm>
          <a:prstGeom prst="rect">
            <a:avLst/>
          </a:prstGeom>
          <a:noFill/>
          <a:ln/>
        </p:spPr>
        <p:txBody>
          <a:bodyPr wrap="square" lIns="0" tIns="0" rIns="0" bIns="0" rtlCol="0" anchor="ctr"/>
          <a:lstStyle/>
          <a:p>
            <a:pPr algn="r" indent="0" marL="0">
              <a:buNone/>
            </a:pPr>
            <a:r>
              <a:rPr lang="en-US" sz="1100" b="1" dirty="0">
                <a:solidFill>
                  <a:srgbClr val="FFFFFF"/>
                </a:solidFill>
              </a:rPr>
              <a:t>$60,000  —  $90,000 / yr</a:t>
            </a:r>
            <a:endParaRPr lang="en-US" sz="1100" dirty="0"/>
          </a:p>
        </p:txBody>
      </p:sp>
      <p:sp>
        <p:nvSpPr>
          <p:cNvPr id="12" name="Shape 10"/>
          <p:cNvSpPr/>
          <p:nvPr/>
        </p:nvSpPr>
        <p:spPr>
          <a:xfrm>
            <a:off x="320040" y="4736592"/>
            <a:ext cx="6217920" cy="1234440"/>
          </a:xfrm>
          <a:prstGeom prst="roundRect">
            <a:avLst>
              <a:gd name="adj" fmla="val 6667"/>
            </a:avLst>
          </a:prstGeom>
          <a:solidFill>
            <a:srgbClr val="2C5F2D"/>
          </a:solidFill>
          <a:ln w="6350">
            <a:solidFill>
              <a:srgbClr val="4A7C59"/>
            </a:solidFill>
            <a:prstDash val="solid"/>
          </a:ln>
        </p:spPr>
      </p:sp>
      <p:sp>
        <p:nvSpPr>
          <p:cNvPr id="13" name="Text 11"/>
          <p:cNvSpPr/>
          <p:nvPr/>
        </p:nvSpPr>
        <p:spPr>
          <a:xfrm>
            <a:off x="530352" y="4846320"/>
            <a:ext cx="5669280" cy="310896"/>
          </a:xfrm>
          <a:prstGeom prst="rect">
            <a:avLst/>
          </a:prstGeom>
          <a:noFill/>
          <a:ln/>
        </p:spPr>
        <p:txBody>
          <a:bodyPr wrap="square" lIns="0" tIns="0" rIns="0" bIns="0" rtlCol="0" anchor="ctr"/>
          <a:lstStyle/>
          <a:p>
            <a:pPr indent="0" marL="0">
              <a:buNone/>
            </a:pPr>
            <a:r>
              <a:rPr lang="en-US" sz="1200" b="1" dirty="0">
                <a:solidFill>
                  <a:srgbClr val="C9A84C"/>
                </a:solidFill>
              </a:rPr>
              <a:t>Timber Harvest Income</a:t>
            </a:r>
            <a:endParaRPr lang="en-US" sz="1200" dirty="0"/>
          </a:p>
        </p:txBody>
      </p:sp>
      <p:sp>
        <p:nvSpPr>
          <p:cNvPr id="14" name="Text 12"/>
          <p:cNvSpPr/>
          <p:nvPr/>
        </p:nvSpPr>
        <p:spPr>
          <a:xfrm>
            <a:off x="530352" y="5193792"/>
            <a:ext cx="5669280" cy="384048"/>
          </a:xfrm>
          <a:prstGeom prst="rect">
            <a:avLst/>
          </a:prstGeom>
          <a:noFill/>
          <a:ln/>
        </p:spPr>
        <p:txBody>
          <a:bodyPr wrap="square" lIns="0" tIns="0" rIns="0" bIns="0" rtlCol="0" anchor="ctr"/>
          <a:lstStyle/>
          <a:p>
            <a:pPr indent="0" marL="0">
              <a:buNone/>
            </a:pPr>
            <a:r>
              <a:rPr lang="en-US" sz="900" i="1" dirty="0">
                <a:solidFill>
                  <a:srgbClr val="FFFFFF"/>
                </a:solidFill>
              </a:rPr>
              <a:t>7M bf across both NTMPs. Periodic harvest — ponderosa pine, Douglas fir, incense cedar.</a:t>
            </a:r>
            <a:endParaRPr lang="en-US" sz="900" dirty="0"/>
          </a:p>
        </p:txBody>
      </p:sp>
      <p:sp>
        <p:nvSpPr>
          <p:cNvPr id="15" name="Text 13"/>
          <p:cNvSpPr/>
          <p:nvPr/>
        </p:nvSpPr>
        <p:spPr>
          <a:xfrm>
            <a:off x="530352" y="5605272"/>
            <a:ext cx="5669280" cy="274320"/>
          </a:xfrm>
          <a:prstGeom prst="rect">
            <a:avLst/>
          </a:prstGeom>
          <a:noFill/>
          <a:ln/>
        </p:spPr>
        <p:txBody>
          <a:bodyPr wrap="square" lIns="0" tIns="0" rIns="0" bIns="0" rtlCol="0" anchor="ctr"/>
          <a:lstStyle/>
          <a:p>
            <a:pPr algn="r" indent="0" marL="0">
              <a:buNone/>
            </a:pPr>
            <a:r>
              <a:rPr lang="en-US" sz="1100" b="1" dirty="0">
                <a:solidFill>
                  <a:srgbClr val="FFFFFF"/>
                </a:solidFill>
              </a:rPr>
              <a:t>Significant  —  Periodic income</a:t>
            </a:r>
            <a:endParaRPr lang="en-US" sz="1100" dirty="0"/>
          </a:p>
        </p:txBody>
      </p:sp>
      <p:sp>
        <p:nvSpPr>
          <p:cNvPr id="16" name="Shape 14"/>
          <p:cNvSpPr/>
          <p:nvPr/>
        </p:nvSpPr>
        <p:spPr>
          <a:xfrm>
            <a:off x="320040" y="6153912"/>
            <a:ext cx="6217920" cy="1234440"/>
          </a:xfrm>
          <a:prstGeom prst="roundRect">
            <a:avLst>
              <a:gd name="adj" fmla="val 6667"/>
            </a:avLst>
          </a:prstGeom>
          <a:solidFill>
            <a:srgbClr val="2C5F2D"/>
          </a:solidFill>
          <a:ln w="6350">
            <a:solidFill>
              <a:srgbClr val="4A7C59"/>
            </a:solidFill>
            <a:prstDash val="solid"/>
          </a:ln>
        </p:spPr>
      </p:sp>
      <p:sp>
        <p:nvSpPr>
          <p:cNvPr id="17" name="Text 15"/>
          <p:cNvSpPr/>
          <p:nvPr/>
        </p:nvSpPr>
        <p:spPr>
          <a:xfrm>
            <a:off x="530352" y="6263640"/>
            <a:ext cx="5669280" cy="310896"/>
          </a:xfrm>
          <a:prstGeom prst="rect">
            <a:avLst/>
          </a:prstGeom>
          <a:noFill/>
          <a:ln/>
        </p:spPr>
        <p:txBody>
          <a:bodyPr wrap="square" lIns="0" tIns="0" rIns="0" bIns="0" rtlCol="0" anchor="ctr"/>
          <a:lstStyle/>
          <a:p>
            <a:pPr indent="0" marL="0">
              <a:buNone/>
            </a:pPr>
            <a:r>
              <a:rPr lang="en-US" sz="1200" b="1" dirty="0">
                <a:solidFill>
                  <a:srgbClr val="C9A84C"/>
                </a:solidFill>
              </a:rPr>
              <a:t>Caretaker / ADU Rental</a:t>
            </a:r>
            <a:endParaRPr lang="en-US" sz="1200" dirty="0"/>
          </a:p>
        </p:txBody>
      </p:sp>
      <p:sp>
        <p:nvSpPr>
          <p:cNvPr id="18" name="Text 16"/>
          <p:cNvSpPr/>
          <p:nvPr/>
        </p:nvSpPr>
        <p:spPr>
          <a:xfrm>
            <a:off x="530352" y="6611112"/>
            <a:ext cx="5669280" cy="384048"/>
          </a:xfrm>
          <a:prstGeom prst="rect">
            <a:avLst/>
          </a:prstGeom>
          <a:noFill/>
          <a:ln/>
        </p:spPr>
        <p:txBody>
          <a:bodyPr wrap="square" lIns="0" tIns="0" rIns="0" bIns="0" rtlCol="0" anchor="ctr"/>
          <a:lstStyle/>
          <a:p>
            <a:pPr indent="0" marL="0">
              <a:buNone/>
            </a:pPr>
            <a:r>
              <a:rPr lang="en-US" sz="900" i="1" dirty="0">
                <a:solidFill>
                  <a:srgbClr val="FFFFFF"/>
                </a:solidFill>
              </a:rPr>
              <a:t>Both parcels ADU-eligible under GF zoning. Resident caretaker covers forest management costs.</a:t>
            </a:r>
            <a:endParaRPr lang="en-US" sz="900" dirty="0"/>
          </a:p>
        </p:txBody>
      </p:sp>
      <p:sp>
        <p:nvSpPr>
          <p:cNvPr id="19" name="Text 17"/>
          <p:cNvSpPr/>
          <p:nvPr/>
        </p:nvSpPr>
        <p:spPr>
          <a:xfrm>
            <a:off x="530352" y="7022592"/>
            <a:ext cx="5669280" cy="274320"/>
          </a:xfrm>
          <a:prstGeom prst="rect">
            <a:avLst/>
          </a:prstGeom>
          <a:noFill/>
          <a:ln/>
        </p:spPr>
        <p:txBody>
          <a:bodyPr wrap="square" lIns="0" tIns="0" rIns="0" bIns="0" rtlCol="0" anchor="ctr"/>
          <a:lstStyle/>
          <a:p>
            <a:pPr algn="r" indent="0" marL="0">
              <a:buNone/>
            </a:pPr>
            <a:r>
              <a:rPr lang="en-US" sz="1100" b="1" dirty="0">
                <a:solidFill>
                  <a:srgbClr val="FFFFFF"/>
                </a:solidFill>
              </a:rPr>
              <a:t>Market rate  —  Rental income</a:t>
            </a:r>
            <a:endParaRPr lang="en-US" sz="1100" dirty="0"/>
          </a:p>
        </p:txBody>
      </p:sp>
      <p:sp>
        <p:nvSpPr>
          <p:cNvPr id="20" name="Shape 18"/>
          <p:cNvSpPr/>
          <p:nvPr/>
        </p:nvSpPr>
        <p:spPr>
          <a:xfrm>
            <a:off x="320040" y="7589520"/>
            <a:ext cx="6217920" cy="548640"/>
          </a:xfrm>
          <a:prstGeom prst="roundRect">
            <a:avLst>
              <a:gd name="adj" fmla="val 15000"/>
            </a:avLst>
          </a:prstGeom>
          <a:solidFill>
            <a:srgbClr val="C9A84C"/>
          </a:solidFill>
          <a:ln w="12700">
            <a:solidFill>
              <a:srgbClr val="C9A84C"/>
            </a:solidFill>
            <a:prstDash val="solid"/>
          </a:ln>
        </p:spPr>
      </p:sp>
      <p:sp>
        <p:nvSpPr>
          <p:cNvPr id="21" name="Text 19"/>
          <p:cNvSpPr/>
          <p:nvPr/>
        </p:nvSpPr>
        <p:spPr>
          <a:xfrm>
            <a:off x="502920" y="7616952"/>
            <a:ext cx="3474720" cy="493776"/>
          </a:xfrm>
          <a:prstGeom prst="rect">
            <a:avLst/>
          </a:prstGeom>
          <a:noFill/>
          <a:ln/>
        </p:spPr>
        <p:txBody>
          <a:bodyPr wrap="square" lIns="0" tIns="0" rIns="0" bIns="0" rtlCol="0" anchor="ctr"/>
          <a:lstStyle/>
          <a:p>
            <a:pPr indent="0" marL="0">
              <a:buNone/>
            </a:pPr>
            <a:r>
              <a:rPr lang="en-US" sz="1100" b="1" dirty="0">
                <a:solidFill>
                  <a:srgbClr val="1B3A2D"/>
                </a:solidFill>
              </a:rPr>
              <a:t>Conservative Annual Income Floor</a:t>
            </a:r>
            <a:endParaRPr lang="en-US" sz="1100" dirty="0"/>
          </a:p>
        </p:txBody>
      </p:sp>
      <p:sp>
        <p:nvSpPr>
          <p:cNvPr id="22" name="Text 20"/>
          <p:cNvSpPr/>
          <p:nvPr/>
        </p:nvSpPr>
        <p:spPr>
          <a:xfrm>
            <a:off x="4023360" y="7616952"/>
            <a:ext cx="2331720" cy="493776"/>
          </a:xfrm>
          <a:prstGeom prst="rect">
            <a:avLst/>
          </a:prstGeom>
          <a:noFill/>
          <a:ln/>
        </p:spPr>
        <p:txBody>
          <a:bodyPr wrap="square" lIns="0" tIns="0" rIns="0" bIns="0" rtlCol="0" anchor="ctr"/>
          <a:lstStyle/>
          <a:p>
            <a:pPr algn="r" indent="0" marL="0">
              <a:buNone/>
            </a:pPr>
            <a:r>
              <a:rPr lang="en-US" sz="1200" b="1" dirty="0">
                <a:solidFill>
                  <a:srgbClr val="1B3A2D"/>
                </a:solidFill>
              </a:rPr>
              <a:t>$25,000 — $90,000 / year</a:t>
            </a:r>
            <a:endParaRPr lang="en-US" sz="1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8F8F6"/>
        </a:solidFill>
      </p:bgPr>
    </p:bg>
    <p:spTree>
      <p:nvGrpSpPr>
        <p:cNvPr id="1" name=""/>
        <p:cNvGrpSpPr/>
        <p:nvPr/>
      </p:nvGrpSpPr>
      <p:grpSpPr>
        <a:xfrm>
          <a:off x="0" y="0"/>
          <a:ext cx="0" cy="0"/>
          <a:chOff x="0" y="0"/>
          <a:chExt cx="0" cy="0"/>
        </a:xfrm>
      </p:grpSpPr>
      <p:sp>
        <p:nvSpPr>
          <p:cNvPr id="2" name="Text 0"/>
          <p:cNvSpPr/>
          <p:nvPr/>
        </p:nvSpPr>
        <p:spPr>
          <a:xfrm>
            <a:off x="365760" y="320040"/>
            <a:ext cx="6126480" cy="274320"/>
          </a:xfrm>
          <a:prstGeom prst="rect">
            <a:avLst/>
          </a:prstGeom>
          <a:noFill/>
          <a:ln/>
        </p:spPr>
        <p:txBody>
          <a:bodyPr wrap="square" rtlCol="0" anchor="ctr"/>
          <a:lstStyle/>
          <a:p>
            <a:pPr indent="0" marL="0">
              <a:buNone/>
            </a:pPr>
            <a:r>
              <a:rPr lang="en-US" sz="900" b="1" spc="300" kern="0" dirty="0">
                <a:solidFill>
                  <a:srgbClr val="C9A84C"/>
                </a:solidFill>
              </a:rPr>
              <a:t>CAPITAL VALUE &amp; TAX BENEFITS</a:t>
            </a:r>
            <a:endParaRPr lang="en-US" sz="900" dirty="0"/>
          </a:p>
        </p:txBody>
      </p:sp>
      <p:sp>
        <p:nvSpPr>
          <p:cNvPr id="3" name="Text 1"/>
          <p:cNvSpPr/>
          <p:nvPr/>
        </p:nvSpPr>
        <p:spPr>
          <a:xfrm>
            <a:off x="365760" y="566928"/>
            <a:ext cx="6126480" cy="1143000"/>
          </a:xfrm>
          <a:prstGeom prst="rect">
            <a:avLst/>
          </a:prstGeom>
          <a:noFill/>
          <a:ln/>
        </p:spPr>
        <p:txBody>
          <a:bodyPr wrap="square" rtlCol="0" anchor="ctr"/>
          <a:lstStyle/>
          <a:p>
            <a:pPr indent="0" marL="0">
              <a:buNone/>
            </a:pPr>
            <a:r>
              <a:rPr lang="en-US" sz="2400" b="1" dirty="0">
                <a:solidFill>
                  <a:srgbClr val="1B3A2D"/>
                </a:solidFill>
                <a:latin typeface="Cambria" pitchFamily="34" charset="0"/>
                <a:ea typeface="Cambria" pitchFamily="34" charset="-122"/>
                <a:cs typeface="Cambria" pitchFamily="34" charset="-120"/>
              </a:rPr>
              <a:t>The Balance Sheet Case —</a:t>
            </a:r>
            <a:endParaRPr lang="en-US" sz="2400" dirty="0"/>
          </a:p>
          <a:p>
            <a:pPr indent="0" marL="0">
              <a:buNone/>
            </a:pPr>
            <a:r>
              <a:rPr lang="en-US" sz="2400" b="1" dirty="0">
                <a:solidFill>
                  <a:srgbClr val="1B3A2D"/>
                </a:solidFill>
                <a:latin typeface="Cambria" pitchFamily="34" charset="0"/>
                <a:ea typeface="Cambria" pitchFamily="34" charset="-122"/>
                <a:cs typeface="Cambria" pitchFamily="34" charset="-120"/>
              </a:rPr>
              <a:t>Before a Single Tree Is Harvested</a:t>
            </a:r>
            <a:endParaRPr lang="en-US" sz="2400" dirty="0"/>
          </a:p>
        </p:txBody>
      </p:sp>
      <p:sp>
        <p:nvSpPr>
          <p:cNvPr id="4" name="Shape 2"/>
          <p:cNvSpPr/>
          <p:nvPr/>
        </p:nvSpPr>
        <p:spPr>
          <a:xfrm>
            <a:off x="320040" y="1901952"/>
            <a:ext cx="6217920" cy="1389888"/>
          </a:xfrm>
          <a:prstGeom prst="roundRect">
            <a:avLst>
              <a:gd name="adj" fmla="val 5921"/>
            </a:avLst>
          </a:prstGeom>
          <a:solidFill>
            <a:srgbClr val="FFFFFF"/>
          </a:solidFill>
          <a:ln w="6350">
            <a:solidFill>
              <a:srgbClr val="E0DAD0"/>
            </a:solidFill>
            <a:prstDash val="solid"/>
          </a:ln>
          <a:effectLst>
            <a:outerShdw sx="100000" sy="100000" kx="0" ky="0" algn="bl" rotWithShape="0" blurRad="76200" dist="25400" dir="2700000">
              <a:srgbClr val="000000">
                <a:alpha val="10000"/>
              </a:srgbClr>
            </a:outerShdw>
          </a:effectLst>
        </p:spPr>
      </p:sp>
      <p:sp>
        <p:nvSpPr>
          <p:cNvPr id="5" name="Text 3"/>
          <p:cNvSpPr/>
          <p:nvPr/>
        </p:nvSpPr>
        <p:spPr>
          <a:xfrm>
            <a:off x="530352" y="2029968"/>
            <a:ext cx="5303520" cy="310896"/>
          </a:xfrm>
          <a:prstGeom prst="rect">
            <a:avLst/>
          </a:prstGeom>
          <a:noFill/>
          <a:ln/>
        </p:spPr>
        <p:txBody>
          <a:bodyPr wrap="square" lIns="0" tIns="0" rIns="0" bIns="0" rtlCol="0" anchor="ctr"/>
          <a:lstStyle/>
          <a:p>
            <a:pPr indent="0" marL="0">
              <a:buNone/>
            </a:pPr>
            <a:r>
              <a:rPr lang="en-US" sz="1200" b="1" dirty="0">
                <a:solidFill>
                  <a:srgbClr val="1B3A2D"/>
                </a:solidFill>
              </a:rPr>
              <a:t>Standing Timber Value</a:t>
            </a:r>
            <a:endParaRPr lang="en-US" sz="1200" dirty="0"/>
          </a:p>
        </p:txBody>
      </p:sp>
      <p:sp>
        <p:nvSpPr>
          <p:cNvPr id="6" name="Text 4"/>
          <p:cNvSpPr/>
          <p:nvPr/>
        </p:nvSpPr>
        <p:spPr>
          <a:xfrm>
            <a:off x="530352" y="2377440"/>
            <a:ext cx="5303520" cy="457200"/>
          </a:xfrm>
          <a:prstGeom prst="rect">
            <a:avLst/>
          </a:prstGeom>
          <a:noFill/>
          <a:ln/>
        </p:spPr>
        <p:txBody>
          <a:bodyPr wrap="square" lIns="0" tIns="0" rIns="0" bIns="0" rtlCol="0" anchor="ctr"/>
          <a:lstStyle/>
          <a:p>
            <a:pPr indent="0" marL="0">
              <a:buNone/>
            </a:pPr>
            <a:r>
              <a:rPr lang="en-US" sz="900" i="1" dirty="0">
                <a:solidFill>
                  <a:srgbClr val="5A6B5D"/>
                </a:solidFill>
              </a:rPr>
              <a:t>7M board feet @ $350/mbf conservative stumpage — ponderosa pine, Douglas fir, incense cedar.</a:t>
            </a:r>
            <a:endParaRPr lang="en-US" sz="900" dirty="0"/>
          </a:p>
        </p:txBody>
      </p:sp>
      <p:sp>
        <p:nvSpPr>
          <p:cNvPr id="7" name="Text 5"/>
          <p:cNvSpPr/>
          <p:nvPr/>
        </p:nvSpPr>
        <p:spPr>
          <a:xfrm>
            <a:off x="530352" y="2871216"/>
            <a:ext cx="5303520" cy="310896"/>
          </a:xfrm>
          <a:prstGeom prst="rect">
            <a:avLst/>
          </a:prstGeom>
          <a:noFill/>
          <a:ln/>
        </p:spPr>
        <p:txBody>
          <a:bodyPr wrap="square" lIns="0" tIns="0" rIns="0" bIns="0" rtlCol="0" anchor="ctr"/>
          <a:lstStyle/>
          <a:p>
            <a:pPr algn="r" indent="0" marL="0">
              <a:buNone/>
            </a:pPr>
            <a:r>
              <a:rPr lang="en-US" sz="1200" b="1" dirty="0">
                <a:solidFill>
                  <a:srgbClr val="1B3A2D"/>
                </a:solidFill>
              </a:rPr>
              <a:t>$2,450,000</a:t>
            </a:r>
            <a:endParaRPr lang="en-US" sz="1200" dirty="0"/>
          </a:p>
        </p:txBody>
      </p:sp>
      <p:sp>
        <p:nvSpPr>
          <p:cNvPr id="8" name="Shape 6"/>
          <p:cNvSpPr/>
          <p:nvPr/>
        </p:nvSpPr>
        <p:spPr>
          <a:xfrm>
            <a:off x="320040" y="3474720"/>
            <a:ext cx="6217920" cy="1389888"/>
          </a:xfrm>
          <a:prstGeom prst="roundRect">
            <a:avLst>
              <a:gd name="adj" fmla="val 5921"/>
            </a:avLst>
          </a:prstGeom>
          <a:solidFill>
            <a:srgbClr val="FFFFFF"/>
          </a:solidFill>
          <a:ln w="6350">
            <a:solidFill>
              <a:srgbClr val="E0DAD0"/>
            </a:solidFill>
            <a:prstDash val="solid"/>
          </a:ln>
          <a:effectLst>
            <a:outerShdw sx="100000" sy="100000" kx="0" ky="0" algn="bl" rotWithShape="0" blurRad="76200" dist="25400" dir="2700000">
              <a:srgbClr val="000000">
                <a:alpha val="10000"/>
              </a:srgbClr>
            </a:outerShdw>
          </a:effectLst>
        </p:spPr>
      </p:sp>
      <p:sp>
        <p:nvSpPr>
          <p:cNvPr id="9" name="Text 7"/>
          <p:cNvSpPr/>
          <p:nvPr/>
        </p:nvSpPr>
        <p:spPr>
          <a:xfrm>
            <a:off x="530352" y="3602736"/>
            <a:ext cx="5303520" cy="310896"/>
          </a:xfrm>
          <a:prstGeom prst="rect">
            <a:avLst/>
          </a:prstGeom>
          <a:noFill/>
          <a:ln/>
        </p:spPr>
        <p:txBody>
          <a:bodyPr wrap="square" lIns="0" tIns="0" rIns="0" bIns="0" rtlCol="0" anchor="ctr"/>
          <a:lstStyle/>
          <a:p>
            <a:pPr indent="0" marL="0">
              <a:buNone/>
            </a:pPr>
            <a:r>
              <a:rPr lang="en-US" sz="1200" b="1" dirty="0">
                <a:solidFill>
                  <a:srgbClr val="1B3A2D"/>
                </a:solidFill>
              </a:rPr>
              <a:t>Opportunity Zone Benefit</a:t>
            </a:r>
            <a:endParaRPr lang="en-US" sz="1200" dirty="0"/>
          </a:p>
        </p:txBody>
      </p:sp>
      <p:sp>
        <p:nvSpPr>
          <p:cNvPr id="10" name="Text 8"/>
          <p:cNvSpPr/>
          <p:nvPr/>
        </p:nvSpPr>
        <p:spPr>
          <a:xfrm>
            <a:off x="530352" y="3950208"/>
            <a:ext cx="5303520" cy="457200"/>
          </a:xfrm>
          <a:prstGeom prst="rect">
            <a:avLst/>
          </a:prstGeom>
          <a:noFill/>
          <a:ln/>
        </p:spPr>
        <p:txBody>
          <a:bodyPr wrap="square" lIns="0" tIns="0" rIns="0" bIns="0" rtlCol="0" anchor="ctr"/>
          <a:lstStyle/>
          <a:p>
            <a:pPr indent="0" marL="0">
              <a:buNone/>
            </a:pPr>
            <a:r>
              <a:rPr lang="en-US" sz="900" i="1" dirty="0">
                <a:solidFill>
                  <a:srgbClr val="5A6B5D"/>
                </a:solidFill>
              </a:rPr>
              <a:t>Defer and reduce capital gains on invested proceeds. All OZ appreciation tax-free after 10-year hold.</a:t>
            </a:r>
            <a:endParaRPr lang="en-US" sz="900" dirty="0"/>
          </a:p>
        </p:txBody>
      </p:sp>
      <p:sp>
        <p:nvSpPr>
          <p:cNvPr id="11" name="Text 9"/>
          <p:cNvSpPr/>
          <p:nvPr/>
        </p:nvSpPr>
        <p:spPr>
          <a:xfrm>
            <a:off x="530352" y="4443984"/>
            <a:ext cx="5303520" cy="310896"/>
          </a:xfrm>
          <a:prstGeom prst="rect">
            <a:avLst/>
          </a:prstGeom>
          <a:noFill/>
          <a:ln/>
        </p:spPr>
        <p:txBody>
          <a:bodyPr wrap="square" lIns="0" tIns="0" rIns="0" bIns="0" rtlCol="0" anchor="ctr"/>
          <a:lstStyle/>
          <a:p>
            <a:pPr algn="r" indent="0" marL="0">
              <a:buNone/>
            </a:pPr>
            <a:r>
              <a:rPr lang="en-US" sz="1200" b="1" dirty="0">
                <a:solidFill>
                  <a:srgbClr val="1B3A2D"/>
                </a:solidFill>
              </a:rPr>
              <a:t>Up to $1,000,000+</a:t>
            </a:r>
            <a:endParaRPr lang="en-US" sz="1200" dirty="0"/>
          </a:p>
        </p:txBody>
      </p:sp>
      <p:sp>
        <p:nvSpPr>
          <p:cNvPr id="12" name="Shape 10"/>
          <p:cNvSpPr/>
          <p:nvPr/>
        </p:nvSpPr>
        <p:spPr>
          <a:xfrm>
            <a:off x="320040" y="5047488"/>
            <a:ext cx="6217920" cy="1389888"/>
          </a:xfrm>
          <a:prstGeom prst="roundRect">
            <a:avLst>
              <a:gd name="adj" fmla="val 5921"/>
            </a:avLst>
          </a:prstGeom>
          <a:solidFill>
            <a:srgbClr val="FFFFFF"/>
          </a:solidFill>
          <a:ln w="6350">
            <a:solidFill>
              <a:srgbClr val="E0DAD0"/>
            </a:solidFill>
            <a:prstDash val="solid"/>
          </a:ln>
          <a:effectLst>
            <a:outerShdw sx="100000" sy="100000" kx="0" ky="0" algn="bl" rotWithShape="0" blurRad="76200" dist="25400" dir="2700000">
              <a:srgbClr val="000000">
                <a:alpha val="10000"/>
              </a:srgbClr>
            </a:outerShdw>
          </a:effectLst>
        </p:spPr>
      </p:sp>
      <p:sp>
        <p:nvSpPr>
          <p:cNvPr id="13" name="Text 11"/>
          <p:cNvSpPr/>
          <p:nvPr/>
        </p:nvSpPr>
        <p:spPr>
          <a:xfrm>
            <a:off x="530352" y="5175504"/>
            <a:ext cx="5303520" cy="310896"/>
          </a:xfrm>
          <a:prstGeom prst="rect">
            <a:avLst/>
          </a:prstGeom>
          <a:noFill/>
          <a:ln/>
        </p:spPr>
        <p:txBody>
          <a:bodyPr wrap="square" lIns="0" tIns="0" rIns="0" bIns="0" rtlCol="0" anchor="ctr"/>
          <a:lstStyle/>
          <a:p>
            <a:pPr indent="0" marL="0">
              <a:buNone/>
            </a:pPr>
            <a:r>
              <a:rPr lang="en-US" sz="1200" b="1" dirty="0">
                <a:solidFill>
                  <a:srgbClr val="1B3A2D"/>
                </a:solidFill>
              </a:rPr>
              <a:t>Conservation Easement</a:t>
            </a:r>
            <a:endParaRPr lang="en-US" sz="1200" dirty="0"/>
          </a:p>
        </p:txBody>
      </p:sp>
      <p:sp>
        <p:nvSpPr>
          <p:cNvPr id="14" name="Text 12"/>
          <p:cNvSpPr/>
          <p:nvPr/>
        </p:nvSpPr>
        <p:spPr>
          <a:xfrm>
            <a:off x="530352" y="5522976"/>
            <a:ext cx="5303520" cy="457200"/>
          </a:xfrm>
          <a:prstGeom prst="rect">
            <a:avLst/>
          </a:prstGeom>
          <a:noFill/>
          <a:ln/>
        </p:spPr>
        <p:txBody>
          <a:bodyPr wrap="square" lIns="0" tIns="0" rIns="0" bIns="0" rtlCol="0" anchor="ctr"/>
          <a:lstStyle/>
          <a:p>
            <a:pPr indent="0" marL="0">
              <a:buNone/>
            </a:pPr>
            <a:r>
              <a:rPr lang="en-US" sz="900" i="1" dirty="0">
                <a:solidFill>
                  <a:srgbClr val="5A6B5D"/>
                </a:solidFill>
              </a:rPr>
              <a:t>River frontage + managed forest are ideal easement candidates. Federal deduction in year of acquisition.</a:t>
            </a:r>
            <a:endParaRPr lang="en-US" sz="900" dirty="0"/>
          </a:p>
        </p:txBody>
      </p:sp>
      <p:sp>
        <p:nvSpPr>
          <p:cNvPr id="15" name="Text 13"/>
          <p:cNvSpPr/>
          <p:nvPr/>
        </p:nvSpPr>
        <p:spPr>
          <a:xfrm>
            <a:off x="530352" y="6016752"/>
            <a:ext cx="5303520" cy="310896"/>
          </a:xfrm>
          <a:prstGeom prst="rect">
            <a:avLst/>
          </a:prstGeom>
          <a:noFill/>
          <a:ln/>
        </p:spPr>
        <p:txBody>
          <a:bodyPr wrap="square" lIns="0" tIns="0" rIns="0" bIns="0" rtlCol="0" anchor="ctr"/>
          <a:lstStyle/>
          <a:p>
            <a:pPr algn="r" indent="0" marL="0">
              <a:buNone/>
            </a:pPr>
            <a:r>
              <a:rPr lang="en-US" sz="1200" b="1" dirty="0">
                <a:solidFill>
                  <a:srgbClr val="1B3A2D"/>
                </a:solidFill>
              </a:rPr>
              <a:t>$500K – $1,000,000+</a:t>
            </a:r>
            <a:endParaRPr lang="en-US" sz="1200" dirty="0"/>
          </a:p>
        </p:txBody>
      </p:sp>
      <p:sp>
        <p:nvSpPr>
          <p:cNvPr id="16" name="Shape 14"/>
          <p:cNvSpPr/>
          <p:nvPr/>
        </p:nvSpPr>
        <p:spPr>
          <a:xfrm>
            <a:off x="320040" y="6620256"/>
            <a:ext cx="6217920" cy="1389888"/>
          </a:xfrm>
          <a:prstGeom prst="roundRect">
            <a:avLst>
              <a:gd name="adj" fmla="val 5921"/>
            </a:avLst>
          </a:prstGeom>
          <a:solidFill>
            <a:srgbClr val="FFFFFF"/>
          </a:solidFill>
          <a:ln w="6350">
            <a:solidFill>
              <a:srgbClr val="E0DAD0"/>
            </a:solidFill>
            <a:prstDash val="solid"/>
          </a:ln>
          <a:effectLst>
            <a:outerShdw sx="100000" sy="100000" kx="0" ky="0" algn="bl" rotWithShape="0" blurRad="76200" dist="25400" dir="2700000">
              <a:srgbClr val="000000">
                <a:alpha val="10000"/>
              </a:srgbClr>
            </a:outerShdw>
          </a:effectLst>
        </p:spPr>
      </p:sp>
      <p:sp>
        <p:nvSpPr>
          <p:cNvPr id="17" name="Text 15"/>
          <p:cNvSpPr/>
          <p:nvPr/>
        </p:nvSpPr>
        <p:spPr>
          <a:xfrm>
            <a:off x="530352" y="6748272"/>
            <a:ext cx="5303520" cy="310896"/>
          </a:xfrm>
          <a:prstGeom prst="rect">
            <a:avLst/>
          </a:prstGeom>
          <a:noFill/>
          <a:ln/>
        </p:spPr>
        <p:txBody>
          <a:bodyPr wrap="square" lIns="0" tIns="0" rIns="0" bIns="0" rtlCol="0" anchor="ctr"/>
          <a:lstStyle/>
          <a:p>
            <a:pPr indent="0" marL="0">
              <a:buNone/>
            </a:pPr>
            <a:r>
              <a:rPr lang="en-US" sz="1200" b="1" dirty="0">
                <a:solidFill>
                  <a:srgbClr val="1B3A2D"/>
                </a:solidFill>
              </a:rPr>
              <a:t>Land &amp; Timber Appreciation</a:t>
            </a:r>
            <a:endParaRPr lang="en-US" sz="1200" dirty="0"/>
          </a:p>
        </p:txBody>
      </p:sp>
      <p:sp>
        <p:nvSpPr>
          <p:cNvPr id="18" name="Text 16"/>
          <p:cNvSpPr/>
          <p:nvPr/>
        </p:nvSpPr>
        <p:spPr>
          <a:xfrm>
            <a:off x="530352" y="7095744"/>
            <a:ext cx="5303520" cy="457200"/>
          </a:xfrm>
          <a:prstGeom prst="rect">
            <a:avLst/>
          </a:prstGeom>
          <a:noFill/>
          <a:ln/>
        </p:spPr>
        <p:txBody>
          <a:bodyPr wrap="square" lIns="0" tIns="0" rIns="0" bIns="0" rtlCol="0" anchor="ctr"/>
          <a:lstStyle/>
          <a:p>
            <a:pPr indent="0" marL="0">
              <a:buNone/>
            </a:pPr>
            <a:r>
              <a:rPr lang="en-US" sz="900" i="1" dirty="0">
                <a:solidFill>
                  <a:srgbClr val="5A6B5D"/>
                </a:solidFill>
              </a:rPr>
              <a:t>468 acres of NorCal timberland is a finite, scarce asset. Trees grow in value whether harvested or held.</a:t>
            </a:r>
            <a:endParaRPr lang="en-US" sz="900" dirty="0"/>
          </a:p>
        </p:txBody>
      </p:sp>
      <p:sp>
        <p:nvSpPr>
          <p:cNvPr id="19" name="Text 17"/>
          <p:cNvSpPr/>
          <p:nvPr/>
        </p:nvSpPr>
        <p:spPr>
          <a:xfrm>
            <a:off x="530352" y="7589520"/>
            <a:ext cx="5303520" cy="310896"/>
          </a:xfrm>
          <a:prstGeom prst="rect">
            <a:avLst/>
          </a:prstGeom>
          <a:noFill/>
          <a:ln/>
        </p:spPr>
        <p:txBody>
          <a:bodyPr wrap="square" lIns="0" tIns="0" rIns="0" bIns="0" rtlCol="0" anchor="ctr"/>
          <a:lstStyle/>
          <a:p>
            <a:pPr algn="r" indent="0" marL="0">
              <a:buNone/>
            </a:pPr>
            <a:r>
              <a:rPr lang="en-US" sz="1200" b="1" dirty="0">
                <a:solidFill>
                  <a:srgbClr val="1B3A2D"/>
                </a:solidFill>
              </a:rPr>
              <a:t>Long-term upside</a:t>
            </a:r>
            <a:endParaRPr lang="en-US" sz="1200" dirty="0"/>
          </a:p>
        </p:txBody>
      </p:sp>
      <p:sp>
        <p:nvSpPr>
          <p:cNvPr id="20" name="Shape 18"/>
          <p:cNvSpPr/>
          <p:nvPr/>
        </p:nvSpPr>
        <p:spPr>
          <a:xfrm>
            <a:off x="320040" y="8229600"/>
            <a:ext cx="6217920" cy="548640"/>
          </a:xfrm>
          <a:prstGeom prst="roundRect">
            <a:avLst>
              <a:gd name="adj" fmla="val 15000"/>
            </a:avLst>
          </a:prstGeom>
          <a:solidFill>
            <a:srgbClr val="1B3A2D"/>
          </a:solidFill>
          <a:ln w="12700">
            <a:solidFill>
              <a:srgbClr val="1B3A2D"/>
            </a:solidFill>
            <a:prstDash val="solid"/>
          </a:ln>
        </p:spPr>
      </p:sp>
      <p:sp>
        <p:nvSpPr>
          <p:cNvPr id="21" name="Text 19"/>
          <p:cNvSpPr/>
          <p:nvPr/>
        </p:nvSpPr>
        <p:spPr>
          <a:xfrm>
            <a:off x="502920" y="8257032"/>
            <a:ext cx="3474720" cy="493776"/>
          </a:xfrm>
          <a:prstGeom prst="rect">
            <a:avLst/>
          </a:prstGeom>
          <a:noFill/>
          <a:ln/>
        </p:spPr>
        <p:txBody>
          <a:bodyPr wrap="square" lIns="0" tIns="0" rIns="0" bIns="0" rtlCol="0" anchor="ctr"/>
          <a:lstStyle/>
          <a:p>
            <a:pPr indent="0" marL="0">
              <a:buNone/>
            </a:pPr>
            <a:r>
              <a:rPr lang="en-US" sz="1100" b="1" dirty="0">
                <a:solidFill>
                  <a:srgbClr val="FFFFFF"/>
                </a:solidFill>
              </a:rPr>
              <a:t>Total Identified Asset Value Stack</a:t>
            </a:r>
            <a:endParaRPr lang="en-US" sz="1100" dirty="0"/>
          </a:p>
        </p:txBody>
      </p:sp>
      <p:sp>
        <p:nvSpPr>
          <p:cNvPr id="22" name="Text 20"/>
          <p:cNvSpPr/>
          <p:nvPr/>
        </p:nvSpPr>
        <p:spPr>
          <a:xfrm>
            <a:off x="4023360" y="8257032"/>
            <a:ext cx="2331720" cy="493776"/>
          </a:xfrm>
          <a:prstGeom prst="rect">
            <a:avLst/>
          </a:prstGeom>
          <a:noFill/>
          <a:ln/>
        </p:spPr>
        <p:txBody>
          <a:bodyPr wrap="square" lIns="0" tIns="0" rIns="0" bIns="0" rtlCol="0" anchor="ctr"/>
          <a:lstStyle/>
          <a:p>
            <a:pPr algn="r" indent="0" marL="0">
              <a:buNone/>
            </a:pPr>
            <a:r>
              <a:rPr lang="en-US" sz="1300" b="1" dirty="0">
                <a:solidFill>
                  <a:srgbClr val="C9A84C"/>
                </a:solidFill>
              </a:rPr>
              <a:t>$4,364,000+</a:t>
            </a:r>
            <a:endParaRPr lang="en-US" sz="13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1B3A2D"/>
        </a:solidFill>
      </p:bgPr>
    </p:bg>
    <p:spTree>
      <p:nvGrpSpPr>
        <p:cNvPr id="1" name=""/>
        <p:cNvGrpSpPr/>
        <p:nvPr/>
      </p:nvGrpSpPr>
      <p:grpSpPr>
        <a:xfrm>
          <a:off x="0" y="0"/>
          <a:ext cx="0" cy="0"/>
          <a:chOff x="0" y="0"/>
          <a:chExt cx="0" cy="0"/>
        </a:xfrm>
      </p:grpSpPr>
      <p:sp>
        <p:nvSpPr>
          <p:cNvPr id="2" name="Text 0"/>
          <p:cNvSpPr/>
          <p:nvPr/>
        </p:nvSpPr>
        <p:spPr>
          <a:xfrm>
            <a:off x="365760" y="292608"/>
            <a:ext cx="6126480" cy="256032"/>
          </a:xfrm>
          <a:prstGeom prst="rect">
            <a:avLst/>
          </a:prstGeom>
          <a:noFill/>
          <a:ln/>
        </p:spPr>
        <p:txBody>
          <a:bodyPr wrap="square" rtlCol="0" anchor="ctr"/>
          <a:lstStyle/>
          <a:p>
            <a:pPr indent="0" marL="0">
              <a:buNone/>
            </a:pPr>
            <a:r>
              <a:rPr lang="en-US" sz="900" b="1" spc="300" kern="0" dirty="0">
                <a:solidFill>
                  <a:srgbClr val="C9A84C"/>
                </a:solidFill>
              </a:rPr>
              <a:t>APPENDIX  ·  FAMILY LEGACY</a:t>
            </a:r>
            <a:endParaRPr lang="en-US" sz="900" dirty="0"/>
          </a:p>
        </p:txBody>
      </p:sp>
      <p:sp>
        <p:nvSpPr>
          <p:cNvPr id="3" name="Text 1"/>
          <p:cNvSpPr/>
          <p:nvPr/>
        </p:nvSpPr>
        <p:spPr>
          <a:xfrm>
            <a:off x="365760" y="530352"/>
            <a:ext cx="6126480" cy="658368"/>
          </a:xfrm>
          <a:prstGeom prst="rect">
            <a:avLst/>
          </a:prstGeom>
          <a:noFill/>
          <a:ln/>
        </p:spPr>
        <p:txBody>
          <a:bodyPr wrap="square" rtlCol="0" anchor="ctr"/>
          <a:lstStyle/>
          <a:p>
            <a:pPr indent="0" marL="0">
              <a:buNone/>
            </a:pPr>
            <a:r>
              <a:rPr lang="en-US" sz="3000" b="1" dirty="0">
                <a:solidFill>
                  <a:srgbClr val="FFFFFF"/>
                </a:solidFill>
                <a:latin typeface="Cambria" pitchFamily="34" charset="0"/>
                <a:ea typeface="Cambria" pitchFamily="34" charset="-122"/>
                <a:cs typeface="Cambria" pitchFamily="34" charset="-120"/>
              </a:rPr>
              <a:t>The Schaad Ranch</a:t>
            </a:r>
            <a:endParaRPr lang="en-US" sz="3000" dirty="0"/>
          </a:p>
        </p:txBody>
      </p:sp>
      <p:sp>
        <p:nvSpPr>
          <p:cNvPr id="4" name="Text 2"/>
          <p:cNvSpPr/>
          <p:nvPr/>
        </p:nvSpPr>
        <p:spPr>
          <a:xfrm>
            <a:off x="365760" y="1152144"/>
            <a:ext cx="6126480" cy="347472"/>
          </a:xfrm>
          <a:prstGeom prst="rect">
            <a:avLst/>
          </a:prstGeom>
          <a:noFill/>
          <a:ln/>
        </p:spPr>
        <p:txBody>
          <a:bodyPr wrap="square" lIns="0" tIns="0" rIns="0" bIns="0" rtlCol="0" anchor="ctr"/>
          <a:lstStyle/>
          <a:p>
            <a:pPr indent="0" marL="0">
              <a:buNone/>
            </a:pPr>
            <a:r>
              <a:rPr lang="en-US" sz="1100" i="1" dirty="0">
                <a:solidFill>
                  <a:srgbClr val="C9A84C"/>
                </a:solidFill>
              </a:rPr>
              <a:t>From Solothurn, Switzerland to the Middle Fork of the Mokelumne River</a:t>
            </a:r>
            <a:endParaRPr lang="en-US" sz="1100" dirty="0"/>
          </a:p>
        </p:txBody>
      </p:sp>
      <p:sp>
        <p:nvSpPr>
          <p:cNvPr id="5" name="Shape 3"/>
          <p:cNvSpPr/>
          <p:nvPr/>
        </p:nvSpPr>
        <p:spPr>
          <a:xfrm>
            <a:off x="320040" y="1664208"/>
            <a:ext cx="960120" cy="384048"/>
          </a:xfrm>
          <a:prstGeom prst="roundRect">
            <a:avLst>
              <a:gd name="adj" fmla="val 14286"/>
            </a:avLst>
          </a:prstGeom>
          <a:solidFill>
            <a:srgbClr val="C9A84C"/>
          </a:solidFill>
          <a:ln w="12700">
            <a:solidFill>
              <a:srgbClr val="C9A84C"/>
            </a:solidFill>
            <a:prstDash val="solid"/>
          </a:ln>
        </p:spPr>
      </p:sp>
      <p:sp>
        <p:nvSpPr>
          <p:cNvPr id="6" name="Text 4"/>
          <p:cNvSpPr/>
          <p:nvPr/>
        </p:nvSpPr>
        <p:spPr>
          <a:xfrm>
            <a:off x="320040" y="1664208"/>
            <a:ext cx="960120" cy="384048"/>
          </a:xfrm>
          <a:prstGeom prst="rect">
            <a:avLst/>
          </a:prstGeom>
          <a:noFill/>
          <a:ln/>
        </p:spPr>
        <p:txBody>
          <a:bodyPr wrap="square" lIns="0" tIns="0" rIns="0" bIns="0" rtlCol="0" anchor="ctr"/>
          <a:lstStyle/>
          <a:p>
            <a:pPr algn="ctr" indent="0" marL="0">
              <a:buNone/>
            </a:pPr>
            <a:r>
              <a:rPr lang="en-US" sz="1300" b="1" dirty="0">
                <a:solidFill>
                  <a:srgbClr val="1B3A2D"/>
                </a:solidFill>
                <a:latin typeface="Cambria" pitchFamily="34" charset="0"/>
                <a:ea typeface="Cambria" pitchFamily="34" charset="-122"/>
                <a:cs typeface="Cambria" pitchFamily="34" charset="-120"/>
              </a:rPr>
              <a:t>1873</a:t>
            </a:r>
            <a:endParaRPr lang="en-US" sz="1300" dirty="0"/>
          </a:p>
        </p:txBody>
      </p:sp>
      <p:sp>
        <p:nvSpPr>
          <p:cNvPr id="7" name="Shape 5"/>
          <p:cNvSpPr/>
          <p:nvPr/>
        </p:nvSpPr>
        <p:spPr>
          <a:xfrm>
            <a:off x="694944" y="2048256"/>
            <a:ext cx="36576" cy="1042416"/>
          </a:xfrm>
          <a:prstGeom prst="rect">
            <a:avLst/>
          </a:prstGeom>
          <a:solidFill>
            <a:srgbClr val="4A7C59"/>
          </a:solidFill>
          <a:ln w="12700">
            <a:solidFill>
              <a:srgbClr val="4A7C59"/>
            </a:solidFill>
            <a:prstDash val="solid"/>
          </a:ln>
        </p:spPr>
      </p:sp>
      <p:sp>
        <p:nvSpPr>
          <p:cNvPr id="8" name="Shape 6"/>
          <p:cNvSpPr/>
          <p:nvPr/>
        </p:nvSpPr>
        <p:spPr>
          <a:xfrm>
            <a:off x="1463040" y="1645920"/>
            <a:ext cx="5074920" cy="1298448"/>
          </a:xfrm>
          <a:prstGeom prst="roundRect">
            <a:avLst>
              <a:gd name="adj" fmla="val 5634"/>
            </a:avLst>
          </a:prstGeom>
          <a:solidFill>
            <a:srgbClr val="2C5F2D"/>
          </a:solidFill>
          <a:ln w="6350">
            <a:solidFill>
              <a:srgbClr val="4A7C59"/>
            </a:solidFill>
            <a:prstDash val="solid"/>
          </a:ln>
        </p:spPr>
      </p:sp>
      <p:sp>
        <p:nvSpPr>
          <p:cNvPr id="9" name="Text 7"/>
          <p:cNvSpPr/>
          <p:nvPr/>
        </p:nvSpPr>
        <p:spPr>
          <a:xfrm>
            <a:off x="1627632" y="1737360"/>
            <a:ext cx="4754880" cy="274320"/>
          </a:xfrm>
          <a:prstGeom prst="rect">
            <a:avLst/>
          </a:prstGeom>
          <a:noFill/>
          <a:ln/>
        </p:spPr>
        <p:txBody>
          <a:bodyPr wrap="square" lIns="0" tIns="0" rIns="0" bIns="0" rtlCol="0" anchor="ctr"/>
          <a:lstStyle/>
          <a:p>
            <a:pPr indent="0" marL="0">
              <a:buNone/>
            </a:pPr>
            <a:r>
              <a:rPr lang="en-US" sz="1100" b="1" dirty="0">
                <a:solidFill>
                  <a:srgbClr val="C9A84C"/>
                </a:solidFill>
              </a:rPr>
              <a:t>Johan Schaad Arrives</a:t>
            </a:r>
            <a:endParaRPr lang="en-US" sz="1100" dirty="0"/>
          </a:p>
        </p:txBody>
      </p:sp>
      <p:sp>
        <p:nvSpPr>
          <p:cNvPr id="10" name="Text 8"/>
          <p:cNvSpPr/>
          <p:nvPr/>
        </p:nvSpPr>
        <p:spPr>
          <a:xfrm>
            <a:off x="1627632" y="2048256"/>
            <a:ext cx="4754880" cy="804672"/>
          </a:xfrm>
          <a:prstGeom prst="rect">
            <a:avLst/>
          </a:prstGeom>
          <a:noFill/>
          <a:ln/>
        </p:spPr>
        <p:txBody>
          <a:bodyPr wrap="square" lIns="0" tIns="0" rIns="0" bIns="0" rtlCol="0" anchor="ctr"/>
          <a:lstStyle/>
          <a:p>
            <a:pPr indent="0" marL="0">
              <a:buNone/>
            </a:pPr>
            <a:r>
              <a:rPr lang="en-US" sz="900" dirty="0">
                <a:solidFill>
                  <a:srgbClr val="FFFFFF"/>
                </a:solidFill>
              </a:rPr>
              <a:t>Johan Schaad emigrates from Solothurn, Switzerland. His son Augustus settles in Wilseyville, marries fellow Swiss expatriate Appolonia Kach, and establishes the family ranch along the Middle Fork of the Mokelumne River.</a:t>
            </a:r>
            <a:endParaRPr lang="en-US" sz="900" dirty="0"/>
          </a:p>
        </p:txBody>
      </p:sp>
      <p:sp>
        <p:nvSpPr>
          <p:cNvPr id="11" name="Shape 9"/>
          <p:cNvSpPr/>
          <p:nvPr/>
        </p:nvSpPr>
        <p:spPr>
          <a:xfrm>
            <a:off x="320040" y="3108960"/>
            <a:ext cx="960120" cy="384048"/>
          </a:xfrm>
          <a:prstGeom prst="roundRect">
            <a:avLst>
              <a:gd name="adj" fmla="val 14286"/>
            </a:avLst>
          </a:prstGeom>
          <a:solidFill>
            <a:srgbClr val="C9A84C"/>
          </a:solidFill>
          <a:ln w="12700">
            <a:solidFill>
              <a:srgbClr val="C9A84C"/>
            </a:solidFill>
            <a:prstDash val="solid"/>
          </a:ln>
        </p:spPr>
      </p:sp>
      <p:sp>
        <p:nvSpPr>
          <p:cNvPr id="12" name="Text 10"/>
          <p:cNvSpPr/>
          <p:nvPr/>
        </p:nvSpPr>
        <p:spPr>
          <a:xfrm>
            <a:off x="320040" y="3108960"/>
            <a:ext cx="960120" cy="384048"/>
          </a:xfrm>
          <a:prstGeom prst="rect">
            <a:avLst/>
          </a:prstGeom>
          <a:noFill/>
          <a:ln/>
        </p:spPr>
        <p:txBody>
          <a:bodyPr wrap="square" lIns="0" tIns="0" rIns="0" bIns="0" rtlCol="0" anchor="ctr"/>
          <a:lstStyle/>
          <a:p>
            <a:pPr algn="ctr" indent="0" marL="0">
              <a:buNone/>
            </a:pPr>
            <a:r>
              <a:rPr lang="en-US" sz="1300" b="1" dirty="0">
                <a:solidFill>
                  <a:srgbClr val="1B3A2D"/>
                </a:solidFill>
                <a:latin typeface="Cambria" pitchFamily="34" charset="0"/>
                <a:ea typeface="Cambria" pitchFamily="34" charset="-122"/>
                <a:cs typeface="Cambria" pitchFamily="34" charset="-120"/>
              </a:rPr>
              <a:t>1900</a:t>
            </a:r>
            <a:endParaRPr lang="en-US" sz="1300" dirty="0"/>
          </a:p>
        </p:txBody>
      </p:sp>
      <p:sp>
        <p:nvSpPr>
          <p:cNvPr id="13" name="Shape 11"/>
          <p:cNvSpPr/>
          <p:nvPr/>
        </p:nvSpPr>
        <p:spPr>
          <a:xfrm>
            <a:off x="694944" y="3493008"/>
            <a:ext cx="36576" cy="1042416"/>
          </a:xfrm>
          <a:prstGeom prst="rect">
            <a:avLst/>
          </a:prstGeom>
          <a:solidFill>
            <a:srgbClr val="4A7C59"/>
          </a:solidFill>
          <a:ln w="12700">
            <a:solidFill>
              <a:srgbClr val="4A7C59"/>
            </a:solidFill>
            <a:prstDash val="solid"/>
          </a:ln>
        </p:spPr>
      </p:sp>
      <p:sp>
        <p:nvSpPr>
          <p:cNvPr id="14" name="Shape 12"/>
          <p:cNvSpPr/>
          <p:nvPr/>
        </p:nvSpPr>
        <p:spPr>
          <a:xfrm>
            <a:off x="1463040" y="3090672"/>
            <a:ext cx="5074920" cy="1298448"/>
          </a:xfrm>
          <a:prstGeom prst="roundRect">
            <a:avLst>
              <a:gd name="adj" fmla="val 5634"/>
            </a:avLst>
          </a:prstGeom>
          <a:solidFill>
            <a:srgbClr val="2C5F2D"/>
          </a:solidFill>
          <a:ln w="6350">
            <a:solidFill>
              <a:srgbClr val="4A7C59"/>
            </a:solidFill>
            <a:prstDash val="solid"/>
          </a:ln>
        </p:spPr>
      </p:sp>
      <p:sp>
        <p:nvSpPr>
          <p:cNvPr id="15" name="Text 13"/>
          <p:cNvSpPr/>
          <p:nvPr/>
        </p:nvSpPr>
        <p:spPr>
          <a:xfrm>
            <a:off x="1627632" y="3182112"/>
            <a:ext cx="4754880" cy="274320"/>
          </a:xfrm>
          <a:prstGeom prst="rect">
            <a:avLst/>
          </a:prstGeom>
          <a:noFill/>
          <a:ln/>
        </p:spPr>
        <p:txBody>
          <a:bodyPr wrap="square" lIns="0" tIns="0" rIns="0" bIns="0" rtlCol="0" anchor="ctr"/>
          <a:lstStyle/>
          <a:p>
            <a:pPr indent="0" marL="0">
              <a:buNone/>
            </a:pPr>
            <a:r>
              <a:rPr lang="en-US" sz="1100" b="1" dirty="0">
                <a:solidFill>
                  <a:srgbClr val="C9A84C"/>
                </a:solidFill>
              </a:rPr>
              <a:t>The Sawmill Era</a:t>
            </a:r>
            <a:endParaRPr lang="en-US" sz="1100" dirty="0"/>
          </a:p>
        </p:txBody>
      </p:sp>
      <p:sp>
        <p:nvSpPr>
          <p:cNvPr id="16" name="Text 14"/>
          <p:cNvSpPr/>
          <p:nvPr/>
        </p:nvSpPr>
        <p:spPr>
          <a:xfrm>
            <a:off x="1627632" y="3493008"/>
            <a:ext cx="4754880" cy="804672"/>
          </a:xfrm>
          <a:prstGeom prst="rect">
            <a:avLst/>
          </a:prstGeom>
          <a:noFill/>
          <a:ln/>
        </p:spPr>
        <p:txBody>
          <a:bodyPr wrap="square" lIns="0" tIns="0" rIns="0" bIns="0" rtlCol="0" anchor="ctr"/>
          <a:lstStyle/>
          <a:p>
            <a:pPr indent="0" marL="0">
              <a:buNone/>
            </a:pPr>
            <a:r>
              <a:rPr lang="en-US" sz="900" dirty="0">
                <a:solidFill>
                  <a:srgbClr val="FFFFFF"/>
                </a:solidFill>
              </a:rPr>
              <a:t>Second-generation brothers John and Joe build a sawmill supplying the deep mines at Jackson and the towns of Mokelumne Hill — cutting roughly one million board feet annually at its peak.</a:t>
            </a:r>
            <a:endParaRPr lang="en-US" sz="900" dirty="0"/>
          </a:p>
        </p:txBody>
      </p:sp>
      <p:sp>
        <p:nvSpPr>
          <p:cNvPr id="17" name="Shape 15"/>
          <p:cNvSpPr/>
          <p:nvPr/>
        </p:nvSpPr>
        <p:spPr>
          <a:xfrm>
            <a:off x="320040" y="4553712"/>
            <a:ext cx="960120" cy="384048"/>
          </a:xfrm>
          <a:prstGeom prst="roundRect">
            <a:avLst>
              <a:gd name="adj" fmla="val 14286"/>
            </a:avLst>
          </a:prstGeom>
          <a:solidFill>
            <a:srgbClr val="C9A84C"/>
          </a:solidFill>
          <a:ln w="12700">
            <a:solidFill>
              <a:srgbClr val="C9A84C"/>
            </a:solidFill>
            <a:prstDash val="solid"/>
          </a:ln>
        </p:spPr>
      </p:sp>
      <p:sp>
        <p:nvSpPr>
          <p:cNvPr id="18" name="Text 16"/>
          <p:cNvSpPr/>
          <p:nvPr/>
        </p:nvSpPr>
        <p:spPr>
          <a:xfrm>
            <a:off x="320040" y="4553712"/>
            <a:ext cx="960120" cy="384048"/>
          </a:xfrm>
          <a:prstGeom prst="rect">
            <a:avLst/>
          </a:prstGeom>
          <a:noFill/>
          <a:ln/>
        </p:spPr>
        <p:txBody>
          <a:bodyPr wrap="square" lIns="0" tIns="0" rIns="0" bIns="0" rtlCol="0" anchor="ctr"/>
          <a:lstStyle/>
          <a:p>
            <a:pPr algn="ctr" indent="0" marL="0">
              <a:buNone/>
            </a:pPr>
            <a:r>
              <a:rPr lang="en-US" sz="1300" b="1" dirty="0">
                <a:solidFill>
                  <a:srgbClr val="1B3A2D"/>
                </a:solidFill>
                <a:latin typeface="Cambria" pitchFamily="34" charset="0"/>
                <a:ea typeface="Cambria" pitchFamily="34" charset="-122"/>
                <a:cs typeface="Cambria" pitchFamily="34" charset="-120"/>
              </a:rPr>
              <a:t>1919</a:t>
            </a:r>
            <a:endParaRPr lang="en-US" sz="1300" dirty="0"/>
          </a:p>
        </p:txBody>
      </p:sp>
      <p:sp>
        <p:nvSpPr>
          <p:cNvPr id="19" name="Shape 17"/>
          <p:cNvSpPr/>
          <p:nvPr/>
        </p:nvSpPr>
        <p:spPr>
          <a:xfrm>
            <a:off x="694944" y="4937760"/>
            <a:ext cx="36576" cy="1042416"/>
          </a:xfrm>
          <a:prstGeom prst="rect">
            <a:avLst/>
          </a:prstGeom>
          <a:solidFill>
            <a:srgbClr val="4A7C59"/>
          </a:solidFill>
          <a:ln w="12700">
            <a:solidFill>
              <a:srgbClr val="4A7C59"/>
            </a:solidFill>
            <a:prstDash val="solid"/>
          </a:ln>
        </p:spPr>
      </p:sp>
      <p:sp>
        <p:nvSpPr>
          <p:cNvPr id="20" name="Shape 18"/>
          <p:cNvSpPr/>
          <p:nvPr/>
        </p:nvSpPr>
        <p:spPr>
          <a:xfrm>
            <a:off x="1463040" y="4535424"/>
            <a:ext cx="5074920" cy="1298448"/>
          </a:xfrm>
          <a:prstGeom prst="roundRect">
            <a:avLst>
              <a:gd name="adj" fmla="val 5634"/>
            </a:avLst>
          </a:prstGeom>
          <a:solidFill>
            <a:srgbClr val="2C5F2D"/>
          </a:solidFill>
          <a:ln w="6350">
            <a:solidFill>
              <a:srgbClr val="4A7C59"/>
            </a:solidFill>
            <a:prstDash val="solid"/>
          </a:ln>
        </p:spPr>
      </p:sp>
      <p:sp>
        <p:nvSpPr>
          <p:cNvPr id="21" name="Text 19"/>
          <p:cNvSpPr/>
          <p:nvPr/>
        </p:nvSpPr>
        <p:spPr>
          <a:xfrm>
            <a:off x="1627632" y="4626864"/>
            <a:ext cx="4754880" cy="274320"/>
          </a:xfrm>
          <a:prstGeom prst="rect">
            <a:avLst/>
          </a:prstGeom>
          <a:noFill/>
          <a:ln/>
        </p:spPr>
        <p:txBody>
          <a:bodyPr wrap="square" lIns="0" tIns="0" rIns="0" bIns="0" rtlCol="0" anchor="ctr"/>
          <a:lstStyle/>
          <a:p>
            <a:pPr indent="0" marL="0">
              <a:buNone/>
            </a:pPr>
            <a:r>
              <a:rPr lang="en-US" sz="1100" b="1" dirty="0">
                <a:solidFill>
                  <a:srgbClr val="C9A84C"/>
                </a:solidFill>
              </a:rPr>
              <a:t>The Spanish Flu</a:t>
            </a:r>
            <a:endParaRPr lang="en-US" sz="1100" dirty="0"/>
          </a:p>
        </p:txBody>
      </p:sp>
      <p:sp>
        <p:nvSpPr>
          <p:cNvPr id="22" name="Text 20"/>
          <p:cNvSpPr/>
          <p:nvPr/>
        </p:nvSpPr>
        <p:spPr>
          <a:xfrm>
            <a:off x="1627632" y="4937760"/>
            <a:ext cx="4754880" cy="804672"/>
          </a:xfrm>
          <a:prstGeom prst="rect">
            <a:avLst/>
          </a:prstGeom>
          <a:noFill/>
          <a:ln/>
        </p:spPr>
        <p:txBody>
          <a:bodyPr wrap="square" lIns="0" tIns="0" rIns="0" bIns="0" rtlCol="0" anchor="ctr"/>
          <a:lstStyle/>
          <a:p>
            <a:pPr indent="0" marL="0">
              <a:buNone/>
            </a:pPr>
            <a:r>
              <a:rPr lang="en-US" sz="900" dirty="0">
                <a:solidFill>
                  <a:srgbClr val="FFFFFF"/>
                </a:solidFill>
              </a:rPr>
              <a:t>The pandemic claims John, Joe, Albert, and their mother Appolonia — half the family in a single year. Edward and his wife Effie carry the ranch forward alone, farming 500 sacks of potatoes annually alongside cattle and hay.</a:t>
            </a:r>
            <a:endParaRPr lang="en-US" sz="900" dirty="0"/>
          </a:p>
        </p:txBody>
      </p:sp>
      <p:sp>
        <p:nvSpPr>
          <p:cNvPr id="23" name="Shape 21"/>
          <p:cNvSpPr/>
          <p:nvPr/>
        </p:nvSpPr>
        <p:spPr>
          <a:xfrm>
            <a:off x="320040" y="5998464"/>
            <a:ext cx="960120" cy="384048"/>
          </a:xfrm>
          <a:prstGeom prst="roundRect">
            <a:avLst>
              <a:gd name="adj" fmla="val 14286"/>
            </a:avLst>
          </a:prstGeom>
          <a:solidFill>
            <a:srgbClr val="C9A84C"/>
          </a:solidFill>
          <a:ln w="12700">
            <a:solidFill>
              <a:srgbClr val="C9A84C"/>
            </a:solidFill>
            <a:prstDash val="solid"/>
          </a:ln>
        </p:spPr>
      </p:sp>
      <p:sp>
        <p:nvSpPr>
          <p:cNvPr id="24" name="Text 22"/>
          <p:cNvSpPr/>
          <p:nvPr/>
        </p:nvSpPr>
        <p:spPr>
          <a:xfrm>
            <a:off x="320040" y="5998464"/>
            <a:ext cx="960120" cy="384048"/>
          </a:xfrm>
          <a:prstGeom prst="rect">
            <a:avLst/>
          </a:prstGeom>
          <a:noFill/>
          <a:ln/>
        </p:spPr>
        <p:txBody>
          <a:bodyPr wrap="square" lIns="0" tIns="0" rIns="0" bIns="0" rtlCol="0" anchor="ctr"/>
          <a:lstStyle/>
          <a:p>
            <a:pPr algn="ctr" indent="0" marL="0">
              <a:buNone/>
            </a:pPr>
            <a:r>
              <a:rPr lang="en-US" sz="1300" b="1" dirty="0">
                <a:solidFill>
                  <a:srgbClr val="1B3A2D"/>
                </a:solidFill>
                <a:latin typeface="Cambria" pitchFamily="34" charset="0"/>
                <a:ea typeface="Cambria" pitchFamily="34" charset="-122"/>
                <a:cs typeface="Cambria" pitchFamily="34" charset="-120"/>
              </a:rPr>
              <a:t>1938</a:t>
            </a:r>
            <a:endParaRPr lang="en-US" sz="1300" dirty="0"/>
          </a:p>
        </p:txBody>
      </p:sp>
      <p:sp>
        <p:nvSpPr>
          <p:cNvPr id="25" name="Shape 23"/>
          <p:cNvSpPr/>
          <p:nvPr/>
        </p:nvSpPr>
        <p:spPr>
          <a:xfrm>
            <a:off x="694944" y="6382512"/>
            <a:ext cx="36576" cy="1042416"/>
          </a:xfrm>
          <a:prstGeom prst="rect">
            <a:avLst/>
          </a:prstGeom>
          <a:solidFill>
            <a:srgbClr val="4A7C59"/>
          </a:solidFill>
          <a:ln w="12700">
            <a:solidFill>
              <a:srgbClr val="4A7C59"/>
            </a:solidFill>
            <a:prstDash val="solid"/>
          </a:ln>
        </p:spPr>
      </p:sp>
      <p:sp>
        <p:nvSpPr>
          <p:cNvPr id="26" name="Shape 24"/>
          <p:cNvSpPr/>
          <p:nvPr/>
        </p:nvSpPr>
        <p:spPr>
          <a:xfrm>
            <a:off x="1463040" y="5980176"/>
            <a:ext cx="5074920" cy="1298448"/>
          </a:xfrm>
          <a:prstGeom prst="roundRect">
            <a:avLst>
              <a:gd name="adj" fmla="val 5634"/>
            </a:avLst>
          </a:prstGeom>
          <a:solidFill>
            <a:srgbClr val="2C5F2D"/>
          </a:solidFill>
          <a:ln w="6350">
            <a:solidFill>
              <a:srgbClr val="4A7C59"/>
            </a:solidFill>
            <a:prstDash val="solid"/>
          </a:ln>
        </p:spPr>
      </p:sp>
      <p:sp>
        <p:nvSpPr>
          <p:cNvPr id="27" name="Text 25"/>
          <p:cNvSpPr/>
          <p:nvPr/>
        </p:nvSpPr>
        <p:spPr>
          <a:xfrm>
            <a:off x="1627632" y="6071616"/>
            <a:ext cx="4754880" cy="274320"/>
          </a:xfrm>
          <a:prstGeom prst="rect">
            <a:avLst/>
          </a:prstGeom>
          <a:noFill/>
          <a:ln/>
        </p:spPr>
        <p:txBody>
          <a:bodyPr wrap="square" lIns="0" tIns="0" rIns="0" bIns="0" rtlCol="0" anchor="ctr"/>
          <a:lstStyle/>
          <a:p>
            <a:pPr indent="0" marL="0">
              <a:buNone/>
            </a:pPr>
            <a:r>
              <a:rPr lang="en-US" sz="1100" b="1" dirty="0">
                <a:solidFill>
                  <a:srgbClr val="C9A84C"/>
                </a:solidFill>
              </a:rPr>
              <a:t>Schaad's Resort</a:t>
            </a:r>
            <a:endParaRPr lang="en-US" sz="1100" dirty="0"/>
          </a:p>
        </p:txBody>
      </p:sp>
      <p:sp>
        <p:nvSpPr>
          <p:cNvPr id="28" name="Text 26"/>
          <p:cNvSpPr/>
          <p:nvPr/>
        </p:nvSpPr>
        <p:spPr>
          <a:xfrm>
            <a:off x="1627632" y="6382512"/>
            <a:ext cx="4754880" cy="804672"/>
          </a:xfrm>
          <a:prstGeom prst="rect">
            <a:avLst/>
          </a:prstGeom>
          <a:noFill/>
          <a:ln/>
        </p:spPr>
        <p:txBody>
          <a:bodyPr wrap="square" lIns="0" tIns="0" rIns="0" bIns="0" rtlCol="0" anchor="ctr"/>
          <a:lstStyle/>
          <a:p>
            <a:pPr indent="0" marL="0">
              <a:buNone/>
            </a:pPr>
            <a:r>
              <a:rPr lang="en-US" sz="900" dirty="0">
                <a:solidFill>
                  <a:srgbClr val="FFFFFF"/>
                </a:solidFill>
              </a:rPr>
              <a:t>Effie transforms the ranch into a beloved Sierra Nevada destination — cabins, campgrounds, a bar and restaurant on the river. Schaad Reservoir is created. The resort flourishes for nearly six decades until Effie's passing in 1996.</a:t>
            </a:r>
            <a:endParaRPr lang="en-US" sz="900" dirty="0"/>
          </a:p>
        </p:txBody>
      </p:sp>
      <p:sp>
        <p:nvSpPr>
          <p:cNvPr id="29" name="Shape 27"/>
          <p:cNvSpPr/>
          <p:nvPr/>
        </p:nvSpPr>
        <p:spPr>
          <a:xfrm>
            <a:off x="320040" y="7443216"/>
            <a:ext cx="960120" cy="384048"/>
          </a:xfrm>
          <a:prstGeom prst="roundRect">
            <a:avLst>
              <a:gd name="adj" fmla="val 14286"/>
            </a:avLst>
          </a:prstGeom>
          <a:solidFill>
            <a:srgbClr val="C9A84C"/>
          </a:solidFill>
          <a:ln w="12700">
            <a:solidFill>
              <a:srgbClr val="C9A84C"/>
            </a:solidFill>
            <a:prstDash val="solid"/>
          </a:ln>
        </p:spPr>
      </p:sp>
      <p:sp>
        <p:nvSpPr>
          <p:cNvPr id="30" name="Text 28"/>
          <p:cNvSpPr/>
          <p:nvPr/>
        </p:nvSpPr>
        <p:spPr>
          <a:xfrm>
            <a:off x="320040" y="7443216"/>
            <a:ext cx="960120" cy="384048"/>
          </a:xfrm>
          <a:prstGeom prst="rect">
            <a:avLst/>
          </a:prstGeom>
          <a:noFill/>
          <a:ln/>
        </p:spPr>
        <p:txBody>
          <a:bodyPr wrap="square" lIns="0" tIns="0" rIns="0" bIns="0" rtlCol="0" anchor="ctr"/>
          <a:lstStyle/>
          <a:p>
            <a:pPr algn="ctr" indent="0" marL="0">
              <a:buNone/>
            </a:pPr>
            <a:r>
              <a:rPr lang="en-US" sz="1300" b="1" dirty="0">
                <a:solidFill>
                  <a:srgbClr val="1B3A2D"/>
                </a:solidFill>
                <a:latin typeface="Cambria" pitchFamily="34" charset="0"/>
                <a:ea typeface="Cambria" pitchFamily="34" charset="-122"/>
                <a:cs typeface="Cambria" pitchFamily="34" charset="-120"/>
              </a:rPr>
              <a:t>Today</a:t>
            </a:r>
            <a:endParaRPr lang="en-US" sz="1300" dirty="0"/>
          </a:p>
        </p:txBody>
      </p:sp>
      <p:sp>
        <p:nvSpPr>
          <p:cNvPr id="31" name="Shape 29"/>
          <p:cNvSpPr/>
          <p:nvPr/>
        </p:nvSpPr>
        <p:spPr>
          <a:xfrm>
            <a:off x="1463040" y="7424928"/>
            <a:ext cx="5074920" cy="1298448"/>
          </a:xfrm>
          <a:prstGeom prst="roundRect">
            <a:avLst>
              <a:gd name="adj" fmla="val 5634"/>
            </a:avLst>
          </a:prstGeom>
          <a:solidFill>
            <a:srgbClr val="2C5F2D"/>
          </a:solidFill>
          <a:ln w="6350">
            <a:solidFill>
              <a:srgbClr val="4A7C59"/>
            </a:solidFill>
            <a:prstDash val="solid"/>
          </a:ln>
        </p:spPr>
      </p:sp>
      <p:sp>
        <p:nvSpPr>
          <p:cNvPr id="32" name="Text 30"/>
          <p:cNvSpPr/>
          <p:nvPr/>
        </p:nvSpPr>
        <p:spPr>
          <a:xfrm>
            <a:off x="1627632" y="7516368"/>
            <a:ext cx="4754880" cy="274320"/>
          </a:xfrm>
          <a:prstGeom prst="rect">
            <a:avLst/>
          </a:prstGeom>
          <a:noFill/>
          <a:ln/>
        </p:spPr>
        <p:txBody>
          <a:bodyPr wrap="square" lIns="0" tIns="0" rIns="0" bIns="0" rtlCol="0" anchor="ctr"/>
          <a:lstStyle/>
          <a:p>
            <a:pPr indent="0" marL="0">
              <a:buNone/>
            </a:pPr>
            <a:r>
              <a:rPr lang="en-US" sz="1100" b="1" dirty="0">
                <a:solidFill>
                  <a:srgbClr val="C9A84C"/>
                </a:solidFill>
              </a:rPr>
              <a:t>Rick Schaad — A Living Legacy</a:t>
            </a:r>
            <a:endParaRPr lang="en-US" sz="1100" dirty="0"/>
          </a:p>
        </p:txBody>
      </p:sp>
      <p:sp>
        <p:nvSpPr>
          <p:cNvPr id="33" name="Text 31"/>
          <p:cNvSpPr/>
          <p:nvPr/>
        </p:nvSpPr>
        <p:spPr>
          <a:xfrm>
            <a:off x="1627632" y="7827264"/>
            <a:ext cx="4754880" cy="804672"/>
          </a:xfrm>
          <a:prstGeom prst="rect">
            <a:avLst/>
          </a:prstGeom>
          <a:noFill/>
          <a:ln/>
        </p:spPr>
        <p:txBody>
          <a:bodyPr wrap="square" lIns="0" tIns="0" rIns="0" bIns="0" rtlCol="0" anchor="ctr"/>
          <a:lstStyle/>
          <a:p>
            <a:pPr indent="0" marL="0">
              <a:buNone/>
            </a:pPr>
            <a:r>
              <a:rPr lang="en-US" sz="900" dirty="0">
                <a:solidFill>
                  <a:srgbClr val="FFFFFF"/>
                </a:solidFill>
              </a:rPr>
              <a:t>Rick builds a mountain-top solar home overlooking the Mokelumne, clears 140 acres for fire resilience, and establishes an NTMP and CFIP plan — stewarding the land toward old-growth health and its next 150 years.</a:t>
            </a:r>
            <a:endParaRPr lang="en-US" sz="900" dirty="0"/>
          </a:p>
        </p:txBody>
      </p:sp>
      <p:sp>
        <p:nvSpPr>
          <p:cNvPr id="34" name="Shape 32"/>
          <p:cNvSpPr/>
          <p:nvPr/>
        </p:nvSpPr>
        <p:spPr>
          <a:xfrm>
            <a:off x="320040" y="8668512"/>
            <a:ext cx="6217920" cy="365760"/>
          </a:xfrm>
          <a:prstGeom prst="roundRect">
            <a:avLst>
              <a:gd name="adj" fmla="val 17500"/>
            </a:avLst>
          </a:prstGeom>
          <a:ln w="6350">
            <a:solidFill>
              <a:srgbClr val="C9A84C"/>
            </a:solidFill>
            <a:prstDash val="solid"/>
          </a:ln>
        </p:spPr>
      </p:sp>
      <p:sp>
        <p:nvSpPr>
          <p:cNvPr id="35" name="Text 33"/>
          <p:cNvSpPr/>
          <p:nvPr/>
        </p:nvSpPr>
        <p:spPr>
          <a:xfrm>
            <a:off x="320040" y="8668512"/>
            <a:ext cx="6217920" cy="365760"/>
          </a:xfrm>
          <a:prstGeom prst="rect">
            <a:avLst/>
          </a:prstGeom>
          <a:noFill/>
          <a:ln/>
        </p:spPr>
        <p:txBody>
          <a:bodyPr wrap="square" lIns="0" tIns="0" rIns="0" bIns="0" rtlCol="0" anchor="ctr"/>
          <a:lstStyle/>
          <a:p>
            <a:pPr algn="ctr" indent="0" marL="0">
              <a:buNone/>
            </a:pPr>
            <a:r>
              <a:rPr lang="en-US" sz="900" i="1" dirty="0">
                <a:solidFill>
                  <a:srgbClr val="C9A84C"/>
                </a:solidFill>
              </a:rPr>
              <a:t>"Not just a place — a testament to the people who built it."</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1B3A2D"/>
        </a:solidFill>
      </p:bgPr>
    </p:bg>
    <p:spTree>
      <p:nvGrpSpPr>
        <p:cNvPr id="1" name=""/>
        <p:cNvGrpSpPr/>
        <p:nvPr/>
      </p:nvGrpSpPr>
      <p:grpSpPr>
        <a:xfrm>
          <a:off x="0" y="0"/>
          <a:ext cx="0" cy="0"/>
          <a:chOff x="0" y="0"/>
          <a:chExt cx="0" cy="0"/>
        </a:xfrm>
      </p:grpSpPr>
      <p:sp>
        <p:nvSpPr>
          <p:cNvPr id="2" name="Text 0"/>
          <p:cNvSpPr/>
          <p:nvPr/>
        </p:nvSpPr>
        <p:spPr>
          <a:xfrm>
            <a:off x="365760" y="320040"/>
            <a:ext cx="6126480" cy="274320"/>
          </a:xfrm>
          <a:prstGeom prst="rect">
            <a:avLst/>
          </a:prstGeom>
          <a:noFill/>
          <a:ln/>
        </p:spPr>
        <p:txBody>
          <a:bodyPr wrap="square" rtlCol="0" anchor="ctr"/>
          <a:lstStyle/>
          <a:p>
            <a:pPr indent="0" marL="0">
              <a:buNone/>
            </a:pPr>
            <a:r>
              <a:rPr lang="en-US" sz="900" b="1" spc="300" kern="0" dirty="0">
                <a:solidFill>
                  <a:srgbClr val="C9A84C"/>
                </a:solidFill>
              </a:rPr>
              <a:t>NEXT STEPS</a:t>
            </a:r>
            <a:endParaRPr lang="en-US" sz="900" dirty="0"/>
          </a:p>
        </p:txBody>
      </p:sp>
      <p:sp>
        <p:nvSpPr>
          <p:cNvPr id="3" name="Text 1"/>
          <p:cNvSpPr/>
          <p:nvPr/>
        </p:nvSpPr>
        <p:spPr>
          <a:xfrm>
            <a:off x="365760" y="566928"/>
            <a:ext cx="6126480" cy="822960"/>
          </a:xfrm>
          <a:prstGeom prst="rect">
            <a:avLst/>
          </a:prstGeom>
          <a:noFill/>
          <a:ln/>
        </p:spPr>
        <p:txBody>
          <a:bodyPr wrap="square" rtlCol="0" anchor="ctr"/>
          <a:lstStyle/>
          <a:p>
            <a:pPr indent="0" marL="0">
              <a:buNone/>
            </a:pPr>
            <a:r>
              <a:rPr lang="en-US" sz="3400" b="1" dirty="0">
                <a:solidFill>
                  <a:srgbClr val="FFFFFF"/>
                </a:solidFill>
                <a:latin typeface="Cambria" pitchFamily="34" charset="0"/>
                <a:ea typeface="Cambria" pitchFamily="34" charset="-122"/>
                <a:cs typeface="Cambria" pitchFamily="34" charset="-120"/>
              </a:rPr>
              <a:t>Ready When You Are.</a:t>
            </a:r>
            <a:endParaRPr lang="en-US" sz="3400" dirty="0"/>
          </a:p>
        </p:txBody>
      </p:sp>
      <p:sp>
        <p:nvSpPr>
          <p:cNvPr id="4" name="Shape 2"/>
          <p:cNvSpPr/>
          <p:nvPr/>
        </p:nvSpPr>
        <p:spPr>
          <a:xfrm>
            <a:off x="320040" y="1572768"/>
            <a:ext cx="6217920" cy="1371600"/>
          </a:xfrm>
          <a:prstGeom prst="roundRect">
            <a:avLst>
              <a:gd name="adj" fmla="val 8000"/>
            </a:avLst>
          </a:prstGeom>
          <a:solidFill>
            <a:srgbClr val="C9A84C"/>
          </a:solidFill>
          <a:ln w="12700">
            <a:solidFill>
              <a:srgbClr val="C9A84C"/>
            </a:solidFill>
            <a:prstDash val="solid"/>
          </a:ln>
        </p:spPr>
      </p:sp>
      <p:sp>
        <p:nvSpPr>
          <p:cNvPr id="5" name="Text 3"/>
          <p:cNvSpPr/>
          <p:nvPr/>
        </p:nvSpPr>
        <p:spPr>
          <a:xfrm>
            <a:off x="502920" y="1691640"/>
            <a:ext cx="5852160" cy="292608"/>
          </a:xfrm>
          <a:prstGeom prst="rect">
            <a:avLst/>
          </a:prstGeom>
          <a:noFill/>
          <a:ln/>
        </p:spPr>
        <p:txBody>
          <a:bodyPr wrap="square" lIns="0" tIns="0" rIns="0" bIns="0" rtlCol="0" anchor="ctr"/>
          <a:lstStyle/>
          <a:p>
            <a:pPr algn="ctr" indent="0" marL="0">
              <a:buNone/>
            </a:pPr>
            <a:r>
              <a:rPr lang="en-US" sz="900" b="1" spc="200" kern="0" dirty="0">
                <a:solidFill>
                  <a:srgbClr val="1B3A2D"/>
                </a:solidFill>
              </a:rPr>
              <a:t>ASKING PRICE</a:t>
            </a:r>
            <a:endParaRPr lang="en-US" sz="900" dirty="0"/>
          </a:p>
        </p:txBody>
      </p:sp>
      <p:sp>
        <p:nvSpPr>
          <p:cNvPr id="6" name="Text 4"/>
          <p:cNvSpPr/>
          <p:nvPr/>
        </p:nvSpPr>
        <p:spPr>
          <a:xfrm>
            <a:off x="502920" y="1975104"/>
            <a:ext cx="5852160" cy="685800"/>
          </a:xfrm>
          <a:prstGeom prst="rect">
            <a:avLst/>
          </a:prstGeom>
          <a:noFill/>
          <a:ln/>
        </p:spPr>
        <p:txBody>
          <a:bodyPr wrap="square" lIns="0" tIns="0" rIns="0" bIns="0" rtlCol="0" anchor="ctr"/>
          <a:lstStyle/>
          <a:p>
            <a:pPr algn="ctr" indent="0" marL="0">
              <a:buNone/>
            </a:pPr>
            <a:r>
              <a:rPr lang="en-US" sz="4000" b="1" dirty="0">
                <a:solidFill>
                  <a:srgbClr val="1B3A2D"/>
                </a:solidFill>
                <a:latin typeface="Cambria" pitchFamily="34" charset="0"/>
                <a:ea typeface="Cambria" pitchFamily="34" charset="-122"/>
                <a:cs typeface="Cambria" pitchFamily="34" charset="-120"/>
              </a:rPr>
              <a:t>$3,400,000</a:t>
            </a:r>
            <a:endParaRPr lang="en-US" sz="4000" dirty="0"/>
          </a:p>
        </p:txBody>
      </p:sp>
      <p:sp>
        <p:nvSpPr>
          <p:cNvPr id="7" name="Text 5"/>
          <p:cNvSpPr/>
          <p:nvPr/>
        </p:nvSpPr>
        <p:spPr>
          <a:xfrm>
            <a:off x="502920" y="3182112"/>
            <a:ext cx="5852160" cy="274320"/>
          </a:xfrm>
          <a:prstGeom prst="rect">
            <a:avLst/>
          </a:prstGeom>
          <a:noFill/>
          <a:ln/>
        </p:spPr>
        <p:txBody>
          <a:bodyPr wrap="square" rtlCol="0" anchor="ctr"/>
          <a:lstStyle/>
          <a:p>
            <a:pPr indent="0" marL="0">
              <a:buNone/>
            </a:pPr>
            <a:r>
              <a:rPr lang="en-US" sz="800" b="1" spc="200" kern="0" dirty="0">
                <a:solidFill>
                  <a:srgbClr val="C9A84C"/>
                </a:solidFill>
              </a:rPr>
              <a:t>WHAT'S INCLUDED</a:t>
            </a:r>
            <a:endParaRPr lang="en-US" sz="800" dirty="0"/>
          </a:p>
        </p:txBody>
      </p:sp>
      <p:sp>
        <p:nvSpPr>
          <p:cNvPr id="8" name="Shape 6"/>
          <p:cNvSpPr/>
          <p:nvPr/>
        </p:nvSpPr>
        <p:spPr>
          <a:xfrm>
            <a:off x="320040" y="3547872"/>
            <a:ext cx="6217920" cy="402336"/>
          </a:xfrm>
          <a:prstGeom prst="roundRect">
            <a:avLst>
              <a:gd name="adj" fmla="val 15909"/>
            </a:avLst>
          </a:prstGeom>
          <a:solidFill>
            <a:srgbClr val="2C5F2D"/>
          </a:solidFill>
          <a:ln w="6350">
            <a:solidFill>
              <a:srgbClr val="4A7C59"/>
            </a:solidFill>
            <a:prstDash val="solid"/>
          </a:ln>
        </p:spPr>
      </p:sp>
      <p:sp>
        <p:nvSpPr>
          <p:cNvPr id="9" name="Shape 7"/>
          <p:cNvSpPr/>
          <p:nvPr/>
        </p:nvSpPr>
        <p:spPr>
          <a:xfrm>
            <a:off x="475488" y="3685032"/>
            <a:ext cx="128016" cy="128016"/>
          </a:xfrm>
          <a:prstGeom prst="ellipse">
            <a:avLst/>
          </a:prstGeom>
          <a:solidFill>
            <a:srgbClr val="C9A84C"/>
          </a:solidFill>
          <a:ln w="12700">
            <a:solidFill>
              <a:srgbClr val="C9A84C"/>
            </a:solidFill>
            <a:prstDash val="solid"/>
          </a:ln>
        </p:spPr>
      </p:sp>
      <p:sp>
        <p:nvSpPr>
          <p:cNvPr id="10" name="Text 8"/>
          <p:cNvSpPr/>
          <p:nvPr/>
        </p:nvSpPr>
        <p:spPr>
          <a:xfrm>
            <a:off x="694944" y="3547872"/>
            <a:ext cx="5577840" cy="402336"/>
          </a:xfrm>
          <a:prstGeom prst="rect">
            <a:avLst/>
          </a:prstGeom>
          <a:noFill/>
          <a:ln/>
        </p:spPr>
        <p:txBody>
          <a:bodyPr wrap="square" lIns="0" tIns="0" rIns="0" bIns="0" rtlCol="0" anchor="ctr"/>
          <a:lstStyle/>
          <a:p>
            <a:pPr indent="0" marL="0">
              <a:buNone/>
            </a:pPr>
            <a:r>
              <a:rPr lang="en-US" sz="950" dirty="0">
                <a:solidFill>
                  <a:srgbClr val="FFFFFF"/>
                </a:solidFill>
              </a:rPr>
              <a:t>468 contiguous acres — two parcels, one closing</a:t>
            </a:r>
            <a:endParaRPr lang="en-US" sz="950" dirty="0"/>
          </a:p>
        </p:txBody>
      </p:sp>
      <p:sp>
        <p:nvSpPr>
          <p:cNvPr id="11" name="Shape 9"/>
          <p:cNvSpPr/>
          <p:nvPr/>
        </p:nvSpPr>
        <p:spPr>
          <a:xfrm>
            <a:off x="320040" y="4023360"/>
            <a:ext cx="6217920" cy="402336"/>
          </a:xfrm>
          <a:prstGeom prst="roundRect">
            <a:avLst>
              <a:gd name="adj" fmla="val 15909"/>
            </a:avLst>
          </a:prstGeom>
          <a:solidFill>
            <a:srgbClr val="2C5F2D"/>
          </a:solidFill>
          <a:ln w="6350">
            <a:solidFill>
              <a:srgbClr val="4A7C59"/>
            </a:solidFill>
            <a:prstDash val="solid"/>
          </a:ln>
        </p:spPr>
      </p:sp>
      <p:sp>
        <p:nvSpPr>
          <p:cNvPr id="12" name="Shape 10"/>
          <p:cNvSpPr/>
          <p:nvPr/>
        </p:nvSpPr>
        <p:spPr>
          <a:xfrm>
            <a:off x="475488" y="4160520"/>
            <a:ext cx="128016" cy="128016"/>
          </a:xfrm>
          <a:prstGeom prst="ellipse">
            <a:avLst/>
          </a:prstGeom>
          <a:solidFill>
            <a:srgbClr val="C9A84C"/>
          </a:solidFill>
          <a:ln w="12700">
            <a:solidFill>
              <a:srgbClr val="C9A84C"/>
            </a:solidFill>
            <a:prstDash val="solid"/>
          </a:ln>
        </p:spPr>
      </p:sp>
      <p:sp>
        <p:nvSpPr>
          <p:cNvPr id="13" name="Text 11"/>
          <p:cNvSpPr/>
          <p:nvPr/>
        </p:nvSpPr>
        <p:spPr>
          <a:xfrm>
            <a:off x="694944" y="4023360"/>
            <a:ext cx="5577840" cy="402336"/>
          </a:xfrm>
          <a:prstGeom prst="rect">
            <a:avLst/>
          </a:prstGeom>
          <a:noFill/>
          <a:ln/>
        </p:spPr>
        <p:txBody>
          <a:bodyPr wrap="square" lIns="0" tIns="0" rIns="0" bIns="0" rtlCol="0" anchor="ctr"/>
          <a:lstStyle/>
          <a:p>
            <a:pPr indent="0" marL="0">
              <a:buNone/>
            </a:pPr>
            <a:r>
              <a:rPr lang="en-US" sz="950" dirty="0">
                <a:solidFill>
                  <a:srgbClr val="FFFFFF"/>
                </a:solidFill>
              </a:rPr>
              <a:t>~7 million board feet — two active NTMPs</a:t>
            </a:r>
            <a:endParaRPr lang="en-US" sz="950" dirty="0"/>
          </a:p>
        </p:txBody>
      </p:sp>
      <p:sp>
        <p:nvSpPr>
          <p:cNvPr id="14" name="Shape 12"/>
          <p:cNvSpPr/>
          <p:nvPr/>
        </p:nvSpPr>
        <p:spPr>
          <a:xfrm>
            <a:off x="320040" y="4498848"/>
            <a:ext cx="6217920" cy="402336"/>
          </a:xfrm>
          <a:prstGeom prst="roundRect">
            <a:avLst>
              <a:gd name="adj" fmla="val 15909"/>
            </a:avLst>
          </a:prstGeom>
          <a:solidFill>
            <a:srgbClr val="2C5F2D"/>
          </a:solidFill>
          <a:ln w="6350">
            <a:solidFill>
              <a:srgbClr val="4A7C59"/>
            </a:solidFill>
            <a:prstDash val="solid"/>
          </a:ln>
        </p:spPr>
      </p:sp>
      <p:sp>
        <p:nvSpPr>
          <p:cNvPr id="15" name="Shape 13"/>
          <p:cNvSpPr/>
          <p:nvPr/>
        </p:nvSpPr>
        <p:spPr>
          <a:xfrm>
            <a:off x="475488" y="4636008"/>
            <a:ext cx="128016" cy="128016"/>
          </a:xfrm>
          <a:prstGeom prst="ellipse">
            <a:avLst/>
          </a:prstGeom>
          <a:solidFill>
            <a:srgbClr val="C9A84C"/>
          </a:solidFill>
          <a:ln w="12700">
            <a:solidFill>
              <a:srgbClr val="C9A84C"/>
            </a:solidFill>
            <a:prstDash val="solid"/>
          </a:ln>
        </p:spPr>
      </p:sp>
      <p:sp>
        <p:nvSpPr>
          <p:cNvPr id="16" name="Text 14"/>
          <p:cNvSpPr/>
          <p:nvPr/>
        </p:nvSpPr>
        <p:spPr>
          <a:xfrm>
            <a:off x="694944" y="4498848"/>
            <a:ext cx="5577840" cy="402336"/>
          </a:xfrm>
          <a:prstGeom prst="rect">
            <a:avLst/>
          </a:prstGeom>
          <a:noFill/>
          <a:ln/>
        </p:spPr>
        <p:txBody>
          <a:bodyPr wrap="square" lIns="0" tIns="0" rIns="0" bIns="0" rtlCol="0" anchor="ctr"/>
          <a:lstStyle/>
          <a:p>
            <a:pPr indent="0" marL="0">
              <a:buNone/>
            </a:pPr>
            <a:r>
              <a:rPr lang="en-US" sz="950" dirty="0">
                <a:solidFill>
                  <a:srgbClr val="FFFFFF"/>
                </a:solidFill>
              </a:rPr>
              <a:t>Custom home + ADU eligible both parcels</a:t>
            </a:r>
            <a:endParaRPr lang="en-US" sz="950" dirty="0"/>
          </a:p>
        </p:txBody>
      </p:sp>
      <p:sp>
        <p:nvSpPr>
          <p:cNvPr id="17" name="Shape 15"/>
          <p:cNvSpPr/>
          <p:nvPr/>
        </p:nvSpPr>
        <p:spPr>
          <a:xfrm>
            <a:off x="320040" y="4974336"/>
            <a:ext cx="6217920" cy="402336"/>
          </a:xfrm>
          <a:prstGeom prst="roundRect">
            <a:avLst>
              <a:gd name="adj" fmla="val 15909"/>
            </a:avLst>
          </a:prstGeom>
          <a:solidFill>
            <a:srgbClr val="2C5F2D"/>
          </a:solidFill>
          <a:ln w="6350">
            <a:solidFill>
              <a:srgbClr val="4A7C59"/>
            </a:solidFill>
            <a:prstDash val="solid"/>
          </a:ln>
        </p:spPr>
      </p:sp>
      <p:sp>
        <p:nvSpPr>
          <p:cNvPr id="18" name="Shape 16"/>
          <p:cNvSpPr/>
          <p:nvPr/>
        </p:nvSpPr>
        <p:spPr>
          <a:xfrm>
            <a:off x="475488" y="5111496"/>
            <a:ext cx="128016" cy="128016"/>
          </a:xfrm>
          <a:prstGeom prst="ellipse">
            <a:avLst/>
          </a:prstGeom>
          <a:solidFill>
            <a:srgbClr val="C9A84C"/>
          </a:solidFill>
          <a:ln w="12700">
            <a:solidFill>
              <a:srgbClr val="C9A84C"/>
            </a:solidFill>
            <a:prstDash val="solid"/>
          </a:ln>
        </p:spPr>
      </p:sp>
      <p:sp>
        <p:nvSpPr>
          <p:cNvPr id="19" name="Text 17"/>
          <p:cNvSpPr/>
          <p:nvPr/>
        </p:nvSpPr>
        <p:spPr>
          <a:xfrm>
            <a:off x="694944" y="4974336"/>
            <a:ext cx="5577840" cy="402336"/>
          </a:xfrm>
          <a:prstGeom prst="rect">
            <a:avLst/>
          </a:prstGeom>
          <a:noFill/>
          <a:ln/>
        </p:spPr>
        <p:txBody>
          <a:bodyPr wrap="square" lIns="0" tIns="0" rIns="0" bIns="0" rtlCol="0" anchor="ctr"/>
          <a:lstStyle/>
          <a:p>
            <a:pPr indent="0" marL="0">
              <a:buNone/>
            </a:pPr>
            <a:r>
              <a:rPr lang="en-US" sz="950" dirty="0">
                <a:solidFill>
                  <a:srgbClr val="FFFFFF"/>
                </a:solidFill>
              </a:rPr>
              <a:t>1 mile of river frontage — Forest Creek &amp; Middle Fork of the Mokelumne River</a:t>
            </a:r>
            <a:endParaRPr lang="en-US" sz="950" dirty="0"/>
          </a:p>
        </p:txBody>
      </p:sp>
      <p:sp>
        <p:nvSpPr>
          <p:cNvPr id="20" name="Shape 18"/>
          <p:cNvSpPr/>
          <p:nvPr/>
        </p:nvSpPr>
        <p:spPr>
          <a:xfrm>
            <a:off x="320040" y="5449824"/>
            <a:ext cx="6217920" cy="402336"/>
          </a:xfrm>
          <a:prstGeom prst="roundRect">
            <a:avLst>
              <a:gd name="adj" fmla="val 15909"/>
            </a:avLst>
          </a:prstGeom>
          <a:solidFill>
            <a:srgbClr val="2C5F2D"/>
          </a:solidFill>
          <a:ln w="6350">
            <a:solidFill>
              <a:srgbClr val="4A7C59"/>
            </a:solidFill>
            <a:prstDash val="solid"/>
          </a:ln>
        </p:spPr>
      </p:sp>
      <p:sp>
        <p:nvSpPr>
          <p:cNvPr id="21" name="Shape 19"/>
          <p:cNvSpPr/>
          <p:nvPr/>
        </p:nvSpPr>
        <p:spPr>
          <a:xfrm>
            <a:off x="475488" y="5586984"/>
            <a:ext cx="128016" cy="128016"/>
          </a:xfrm>
          <a:prstGeom prst="ellipse">
            <a:avLst/>
          </a:prstGeom>
          <a:solidFill>
            <a:srgbClr val="C9A84C"/>
          </a:solidFill>
          <a:ln w="12700">
            <a:solidFill>
              <a:srgbClr val="C9A84C"/>
            </a:solidFill>
            <a:prstDash val="solid"/>
          </a:ln>
        </p:spPr>
      </p:sp>
      <p:sp>
        <p:nvSpPr>
          <p:cNvPr id="22" name="Text 20"/>
          <p:cNvSpPr/>
          <p:nvPr/>
        </p:nvSpPr>
        <p:spPr>
          <a:xfrm>
            <a:off x="694944" y="5449824"/>
            <a:ext cx="5577840" cy="402336"/>
          </a:xfrm>
          <a:prstGeom prst="rect">
            <a:avLst/>
          </a:prstGeom>
          <a:noFill/>
          <a:ln/>
        </p:spPr>
        <p:txBody>
          <a:bodyPr wrap="square" lIns="0" tIns="0" rIns="0" bIns="0" rtlCol="0" anchor="ctr"/>
          <a:lstStyle/>
          <a:p>
            <a:pPr indent="0" marL="0">
              <a:buNone/>
            </a:pPr>
            <a:r>
              <a:rPr lang="en-US" sz="950" dirty="0">
                <a:solidFill>
                  <a:srgbClr val="FFFFFF"/>
                </a:solidFill>
              </a:rPr>
              <a:t>Paved access, power, internal road network</a:t>
            </a:r>
            <a:endParaRPr lang="en-US" sz="950" dirty="0"/>
          </a:p>
        </p:txBody>
      </p:sp>
      <p:sp>
        <p:nvSpPr>
          <p:cNvPr id="23" name="Shape 21"/>
          <p:cNvSpPr/>
          <p:nvPr/>
        </p:nvSpPr>
        <p:spPr>
          <a:xfrm>
            <a:off x="320040" y="5925312"/>
            <a:ext cx="6217920" cy="402336"/>
          </a:xfrm>
          <a:prstGeom prst="roundRect">
            <a:avLst>
              <a:gd name="adj" fmla="val 15909"/>
            </a:avLst>
          </a:prstGeom>
          <a:solidFill>
            <a:srgbClr val="2C5F2D"/>
          </a:solidFill>
          <a:ln w="6350">
            <a:solidFill>
              <a:srgbClr val="4A7C59"/>
            </a:solidFill>
            <a:prstDash val="solid"/>
          </a:ln>
        </p:spPr>
      </p:sp>
      <p:sp>
        <p:nvSpPr>
          <p:cNvPr id="24" name="Shape 22"/>
          <p:cNvSpPr/>
          <p:nvPr/>
        </p:nvSpPr>
        <p:spPr>
          <a:xfrm>
            <a:off x="475488" y="6062472"/>
            <a:ext cx="128016" cy="128016"/>
          </a:xfrm>
          <a:prstGeom prst="ellipse">
            <a:avLst/>
          </a:prstGeom>
          <a:solidFill>
            <a:srgbClr val="C9A84C"/>
          </a:solidFill>
          <a:ln w="12700">
            <a:solidFill>
              <a:srgbClr val="C9A84C"/>
            </a:solidFill>
            <a:prstDash val="solid"/>
          </a:ln>
        </p:spPr>
      </p:sp>
      <p:sp>
        <p:nvSpPr>
          <p:cNvPr id="25" name="Text 23"/>
          <p:cNvSpPr/>
          <p:nvPr/>
        </p:nvSpPr>
        <p:spPr>
          <a:xfrm>
            <a:off x="694944" y="5925312"/>
            <a:ext cx="5577840" cy="402336"/>
          </a:xfrm>
          <a:prstGeom prst="rect">
            <a:avLst/>
          </a:prstGeom>
          <a:noFill/>
          <a:ln/>
        </p:spPr>
        <p:txBody>
          <a:bodyPr wrap="square" lIns="0" tIns="0" rIns="0" bIns="0" rtlCol="0" anchor="ctr"/>
          <a:lstStyle/>
          <a:p>
            <a:pPr indent="0" marL="0">
              <a:buNone/>
            </a:pPr>
            <a:r>
              <a:rPr lang="en-US" sz="950" dirty="0">
                <a:solidFill>
                  <a:srgbClr val="FFFFFF"/>
                </a:solidFill>
              </a:rPr>
              <a:t>Qualified Opportunity Zone designation</a:t>
            </a:r>
            <a:endParaRPr lang="en-US" sz="950" dirty="0"/>
          </a:p>
        </p:txBody>
      </p:sp>
      <p:sp>
        <p:nvSpPr>
          <p:cNvPr id="26" name="Shape 24"/>
          <p:cNvSpPr/>
          <p:nvPr/>
        </p:nvSpPr>
        <p:spPr>
          <a:xfrm>
            <a:off x="320040" y="6400800"/>
            <a:ext cx="6217920" cy="402336"/>
          </a:xfrm>
          <a:prstGeom prst="roundRect">
            <a:avLst>
              <a:gd name="adj" fmla="val 15909"/>
            </a:avLst>
          </a:prstGeom>
          <a:solidFill>
            <a:srgbClr val="2C5F2D"/>
          </a:solidFill>
          <a:ln w="6350">
            <a:solidFill>
              <a:srgbClr val="4A7C59"/>
            </a:solidFill>
            <a:prstDash val="solid"/>
          </a:ln>
        </p:spPr>
      </p:sp>
      <p:sp>
        <p:nvSpPr>
          <p:cNvPr id="27" name="Shape 25"/>
          <p:cNvSpPr/>
          <p:nvPr/>
        </p:nvSpPr>
        <p:spPr>
          <a:xfrm>
            <a:off x="475488" y="6537960"/>
            <a:ext cx="128016" cy="128016"/>
          </a:xfrm>
          <a:prstGeom prst="ellipse">
            <a:avLst/>
          </a:prstGeom>
          <a:solidFill>
            <a:srgbClr val="C9A84C"/>
          </a:solidFill>
          <a:ln w="12700">
            <a:solidFill>
              <a:srgbClr val="C9A84C"/>
            </a:solidFill>
            <a:prstDash val="solid"/>
          </a:ln>
        </p:spPr>
      </p:sp>
      <p:sp>
        <p:nvSpPr>
          <p:cNvPr id="28" name="Text 26"/>
          <p:cNvSpPr/>
          <p:nvPr/>
        </p:nvSpPr>
        <p:spPr>
          <a:xfrm>
            <a:off x="694944" y="6400800"/>
            <a:ext cx="5577840" cy="402336"/>
          </a:xfrm>
          <a:prstGeom prst="rect">
            <a:avLst/>
          </a:prstGeom>
          <a:noFill/>
          <a:ln/>
        </p:spPr>
        <p:txBody>
          <a:bodyPr wrap="square" lIns="0" tIns="0" rIns="0" bIns="0" rtlCol="0" anchor="ctr"/>
          <a:lstStyle/>
          <a:p>
            <a:pPr indent="0" marL="0">
              <a:buNone/>
            </a:pPr>
            <a:r>
              <a:rPr lang="en-US" sz="950" dirty="0">
                <a:solidFill>
                  <a:srgbClr val="FFFFFF"/>
                </a:solidFill>
              </a:rPr>
              <a:t>Carbon credit eligible — assessment available</a:t>
            </a:r>
            <a:endParaRPr lang="en-US" sz="950" dirty="0"/>
          </a:p>
        </p:txBody>
      </p:sp>
      <p:sp>
        <p:nvSpPr>
          <p:cNvPr id="29" name="Shape 27"/>
          <p:cNvSpPr/>
          <p:nvPr/>
        </p:nvSpPr>
        <p:spPr>
          <a:xfrm>
            <a:off x="320040" y="6876288"/>
            <a:ext cx="6217920" cy="402336"/>
          </a:xfrm>
          <a:prstGeom prst="roundRect">
            <a:avLst>
              <a:gd name="adj" fmla="val 15909"/>
            </a:avLst>
          </a:prstGeom>
          <a:solidFill>
            <a:srgbClr val="2C5F2D"/>
          </a:solidFill>
          <a:ln w="6350">
            <a:solidFill>
              <a:srgbClr val="4A7C59"/>
            </a:solidFill>
            <a:prstDash val="solid"/>
          </a:ln>
        </p:spPr>
      </p:sp>
      <p:sp>
        <p:nvSpPr>
          <p:cNvPr id="30" name="Shape 28"/>
          <p:cNvSpPr/>
          <p:nvPr/>
        </p:nvSpPr>
        <p:spPr>
          <a:xfrm>
            <a:off x="475488" y="7013448"/>
            <a:ext cx="128016" cy="128016"/>
          </a:xfrm>
          <a:prstGeom prst="ellipse">
            <a:avLst/>
          </a:prstGeom>
          <a:solidFill>
            <a:srgbClr val="C9A84C"/>
          </a:solidFill>
          <a:ln w="12700">
            <a:solidFill>
              <a:srgbClr val="C9A84C"/>
            </a:solidFill>
            <a:prstDash val="solid"/>
          </a:ln>
        </p:spPr>
      </p:sp>
      <p:sp>
        <p:nvSpPr>
          <p:cNvPr id="31" name="Text 29"/>
          <p:cNvSpPr/>
          <p:nvPr/>
        </p:nvSpPr>
        <p:spPr>
          <a:xfrm>
            <a:off x="694944" y="6876288"/>
            <a:ext cx="5577840" cy="402336"/>
          </a:xfrm>
          <a:prstGeom prst="rect">
            <a:avLst/>
          </a:prstGeom>
          <a:noFill/>
          <a:ln/>
        </p:spPr>
        <p:txBody>
          <a:bodyPr wrap="square" lIns="0" tIns="0" rIns="0" bIns="0" rtlCol="0" anchor="ctr"/>
          <a:lstStyle/>
          <a:p>
            <a:pPr indent="0" marL="0">
              <a:buNone/>
            </a:pPr>
            <a:r>
              <a:rPr lang="en-US" sz="950" dirty="0">
                <a:solidFill>
                  <a:srgbClr val="FFFFFF"/>
                </a:solidFill>
              </a:rPr>
              <a:t>Data room available under NDA</a:t>
            </a:r>
            <a:endParaRPr lang="en-US" sz="950" dirty="0"/>
          </a:p>
        </p:txBody>
      </p:sp>
      <p:sp>
        <p:nvSpPr>
          <p:cNvPr id="32" name="Text 30"/>
          <p:cNvSpPr/>
          <p:nvPr/>
        </p:nvSpPr>
        <p:spPr>
          <a:xfrm>
            <a:off x="320040" y="8705088"/>
            <a:ext cx="6217920" cy="347472"/>
          </a:xfrm>
          <a:prstGeom prst="rect">
            <a:avLst/>
          </a:prstGeom>
          <a:noFill/>
          <a:ln/>
        </p:spPr>
        <p:txBody>
          <a:bodyPr wrap="square" rtlCol="0" anchor="ctr"/>
          <a:lstStyle/>
          <a:p>
            <a:pPr algn="ctr" indent="0" marL="0">
              <a:buNone/>
            </a:pPr>
            <a:r>
              <a:rPr lang="en-US" sz="700" i="1" dirty="0">
                <a:solidFill>
                  <a:srgbClr val="5A6B5D"/>
                </a:solidFill>
              </a:rPr>
              <a:t>This presentation is confidential and intended solely for qualified investors. Timber volumes are forester estimates. Tax benefits vary by buyer circumstance — consult qualified tax counsel.</a:t>
            </a:r>
            <a:endParaRPr lang="en-US" sz="7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0000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6858000" cy="9144000"/>
          </a:xfrm>
          <a:prstGeom prst="rect">
            <a:avLst/>
          </a:prstGeom>
        </p:spPr>
      </p:pic>
      <p:sp>
        <p:nvSpPr>
          <p:cNvPr id="3" name="Shape 0"/>
          <p:cNvSpPr/>
          <p:nvPr/>
        </p:nvSpPr>
        <p:spPr>
          <a:xfrm>
            <a:off x="0" y="0"/>
            <a:ext cx="6858000" cy="2011680"/>
          </a:xfrm>
          <a:prstGeom prst="rect">
            <a:avLst/>
          </a:prstGeom>
          <a:ln w="12700">
            <a:solidFill>
              <a:srgbClr val="000000">
                <a:alpha val="0"/>
              </a:srgbClr>
            </a:solidFill>
            <a:prstDash val="solid"/>
          </a:ln>
        </p:spPr>
      </p:sp>
      <p:sp>
        <p:nvSpPr>
          <p:cNvPr id="4" name="Shape 1"/>
          <p:cNvSpPr/>
          <p:nvPr/>
        </p:nvSpPr>
        <p:spPr>
          <a:xfrm>
            <a:off x="0" y="4114800"/>
            <a:ext cx="6858000" cy="5029200"/>
          </a:xfrm>
          <a:prstGeom prst="rect">
            <a:avLst/>
          </a:prstGeom>
          <a:ln w="12700">
            <a:solidFill>
              <a:srgbClr val="000000">
                <a:alpha val="0"/>
              </a:srgbClr>
            </a:solidFill>
            <a:prstDash val="solid"/>
          </a:ln>
        </p:spPr>
      </p:sp>
      <p:sp>
        <p:nvSpPr>
          <p:cNvPr id="5" name="Shape 2"/>
          <p:cNvSpPr/>
          <p:nvPr/>
        </p:nvSpPr>
        <p:spPr>
          <a:xfrm>
            <a:off x="411480" y="1719072"/>
            <a:ext cx="1463040" cy="45720"/>
          </a:xfrm>
          <a:prstGeom prst="rect">
            <a:avLst/>
          </a:prstGeom>
          <a:solidFill>
            <a:srgbClr val="C9A84C"/>
          </a:solidFill>
          <a:ln w="12700">
            <a:solidFill>
              <a:srgbClr val="C9A84C"/>
            </a:solidFill>
            <a:prstDash val="solid"/>
          </a:ln>
        </p:spPr>
      </p:sp>
      <p:sp>
        <p:nvSpPr>
          <p:cNvPr id="6" name="Text 3"/>
          <p:cNvSpPr/>
          <p:nvPr/>
        </p:nvSpPr>
        <p:spPr>
          <a:xfrm>
            <a:off x="365760" y="347472"/>
            <a:ext cx="6126480" cy="1325880"/>
          </a:xfrm>
          <a:prstGeom prst="rect">
            <a:avLst/>
          </a:prstGeom>
          <a:noFill/>
          <a:ln/>
          <a:effectLst>
            <a:outerShdw sx="100000" sy="100000" kx="0" ky="0" algn="bl" rotWithShape="0" blurRad="152400" dist="38100" dir="2700000">
              <a:srgbClr val="000000">
                <a:alpha val="70000"/>
              </a:srgbClr>
            </a:outerShdw>
          </a:effectLst>
        </p:spPr>
        <p:txBody>
          <a:bodyPr wrap="square" rtlCol="0" anchor="ctr"/>
          <a:lstStyle/>
          <a:p>
            <a:pPr indent="0" marL="0">
              <a:buNone/>
            </a:pPr>
            <a:r>
              <a:rPr lang="en-US" sz="4200" b="1" dirty="0">
                <a:solidFill>
                  <a:srgbClr val="FFFFFF"/>
                </a:solidFill>
                <a:latin typeface="Cambria" pitchFamily="34" charset="0"/>
                <a:ea typeface="Cambria" pitchFamily="34" charset="-122"/>
                <a:cs typeface="Cambria" pitchFamily="34" charset="-120"/>
              </a:rPr>
              <a:t>The Next Steward</a:t>
            </a:r>
            <a:endParaRPr lang="en-US" sz="4200" dirty="0"/>
          </a:p>
        </p:txBody>
      </p:sp>
      <p:sp>
        <p:nvSpPr>
          <p:cNvPr id="7" name="Text 4"/>
          <p:cNvSpPr/>
          <p:nvPr/>
        </p:nvSpPr>
        <p:spPr>
          <a:xfrm>
            <a:off x="411480" y="4754880"/>
            <a:ext cx="6035040" cy="380492"/>
          </a:xfrm>
          <a:prstGeom prst="rect">
            <a:avLst/>
          </a:prstGeom>
          <a:noFill/>
          <a:ln/>
          <a:effectLst>
            <a:outerShdw sx="100000" sy="100000" kx="0" ky="0" algn="bl" rotWithShape="0" blurRad="101600" dist="25400" dir="2700000">
              <a:srgbClr val="000000">
                <a:alpha val="80000"/>
              </a:srgbClr>
            </a:outerShdw>
          </a:effectLst>
        </p:spPr>
        <p:txBody>
          <a:bodyPr wrap="square" rtlCol="0" anchor="ctr"/>
          <a:lstStyle/>
          <a:p>
            <a:pPr indent="0" marL="0">
              <a:buNone/>
            </a:pPr>
            <a:r>
              <a:rPr lang="en-US" sz="1300" b="1" dirty="0">
                <a:solidFill>
                  <a:srgbClr val="FFFFFF"/>
                </a:solidFill>
                <a:latin typeface="Cambria" pitchFamily="34" charset="0"/>
                <a:ea typeface="Cambria" pitchFamily="34" charset="-122"/>
                <a:cs typeface="Cambria" pitchFamily="34" charset="-120"/>
              </a:rPr>
              <a:t>For more than 150 years, this land has been cared for — not simply owned.</a:t>
            </a:r>
            <a:endParaRPr lang="en-US" sz="1300" dirty="0"/>
          </a:p>
        </p:txBody>
      </p:sp>
      <p:sp>
        <p:nvSpPr>
          <p:cNvPr id="8" name="Text 5"/>
          <p:cNvSpPr/>
          <p:nvPr/>
        </p:nvSpPr>
        <p:spPr>
          <a:xfrm>
            <a:off x="411480" y="5156708"/>
            <a:ext cx="6035040" cy="367792"/>
          </a:xfrm>
          <a:prstGeom prst="rect">
            <a:avLst/>
          </a:prstGeom>
          <a:noFill/>
          <a:ln/>
          <a:effectLst>
            <a:outerShdw sx="100000" sy="100000" kx="0" ky="0" algn="bl" rotWithShape="0" blurRad="101600" dist="25400" dir="2700000">
              <a:srgbClr val="000000">
                <a:alpha val="80000"/>
              </a:srgbClr>
            </a:outerShdw>
          </a:effectLst>
        </p:spPr>
        <p:txBody>
          <a:bodyPr wrap="square" rtlCol="0" anchor="ctr"/>
          <a:lstStyle/>
          <a:p>
            <a:pPr indent="0" marL="0">
              <a:buNone/>
            </a:pPr>
            <a:r>
              <a:rPr lang="en-US" sz="1200" dirty="0">
                <a:solidFill>
                  <a:srgbClr val="E8E4DC"/>
                </a:solidFill>
                <a:latin typeface="Cambria" pitchFamily="34" charset="0"/>
                <a:ea typeface="Cambria" pitchFamily="34" charset="-122"/>
                <a:cs typeface="Cambria" pitchFamily="34" charset="-120"/>
              </a:rPr>
              <a:t>Its forests have been managed with intention.</a:t>
            </a:r>
            <a:endParaRPr lang="en-US" sz="1200" dirty="0"/>
          </a:p>
        </p:txBody>
      </p:sp>
      <p:sp>
        <p:nvSpPr>
          <p:cNvPr id="9" name="Text 6"/>
          <p:cNvSpPr/>
          <p:nvPr/>
        </p:nvSpPr>
        <p:spPr>
          <a:xfrm>
            <a:off x="411480" y="5469636"/>
            <a:ext cx="6035040" cy="367792"/>
          </a:xfrm>
          <a:prstGeom prst="rect">
            <a:avLst/>
          </a:prstGeom>
          <a:noFill/>
          <a:ln/>
          <a:effectLst>
            <a:outerShdw sx="100000" sy="100000" kx="0" ky="0" algn="bl" rotWithShape="0" blurRad="101600" dist="25400" dir="2700000">
              <a:srgbClr val="000000">
                <a:alpha val="80000"/>
              </a:srgbClr>
            </a:outerShdw>
          </a:effectLst>
        </p:spPr>
        <p:txBody>
          <a:bodyPr wrap="square" rtlCol="0" anchor="ctr"/>
          <a:lstStyle/>
          <a:p>
            <a:pPr indent="0" marL="0">
              <a:buNone/>
            </a:pPr>
            <a:r>
              <a:rPr lang="en-US" sz="1200" dirty="0">
                <a:solidFill>
                  <a:srgbClr val="E8E4DC"/>
                </a:solidFill>
                <a:latin typeface="Cambria" pitchFamily="34" charset="0"/>
                <a:ea typeface="Cambria" pitchFamily="34" charset="-122"/>
                <a:cs typeface="Cambria" pitchFamily="34" charset="-120"/>
              </a:rPr>
              <a:t>Its rivers have been protected.</a:t>
            </a:r>
            <a:endParaRPr lang="en-US" sz="1200" dirty="0"/>
          </a:p>
        </p:txBody>
      </p:sp>
      <p:sp>
        <p:nvSpPr>
          <p:cNvPr id="10" name="Text 7"/>
          <p:cNvSpPr/>
          <p:nvPr/>
        </p:nvSpPr>
        <p:spPr>
          <a:xfrm>
            <a:off x="411480" y="5782564"/>
            <a:ext cx="6035040" cy="367792"/>
          </a:xfrm>
          <a:prstGeom prst="rect">
            <a:avLst/>
          </a:prstGeom>
          <a:noFill/>
          <a:ln/>
          <a:effectLst>
            <a:outerShdw sx="100000" sy="100000" kx="0" ky="0" algn="bl" rotWithShape="0" blurRad="101600" dist="25400" dir="2700000">
              <a:srgbClr val="000000">
                <a:alpha val="80000"/>
              </a:srgbClr>
            </a:outerShdw>
          </a:effectLst>
        </p:spPr>
        <p:txBody>
          <a:bodyPr wrap="square" rtlCol="0" anchor="ctr"/>
          <a:lstStyle/>
          <a:p>
            <a:pPr indent="0" marL="0">
              <a:buNone/>
            </a:pPr>
            <a:r>
              <a:rPr lang="en-US" sz="1200" dirty="0">
                <a:solidFill>
                  <a:srgbClr val="E8E4DC"/>
                </a:solidFill>
                <a:latin typeface="Cambria" pitchFamily="34" charset="0"/>
                <a:ea typeface="Cambria" pitchFamily="34" charset="-122"/>
                <a:cs typeface="Cambria" pitchFamily="34" charset="-120"/>
              </a:rPr>
              <a:t>Its wildlife has flourished.</a:t>
            </a:r>
            <a:endParaRPr lang="en-US" sz="1200" dirty="0"/>
          </a:p>
        </p:txBody>
      </p:sp>
      <p:sp>
        <p:nvSpPr>
          <p:cNvPr id="11" name="Text 8"/>
          <p:cNvSpPr/>
          <p:nvPr/>
        </p:nvSpPr>
        <p:spPr>
          <a:xfrm>
            <a:off x="411480" y="6171692"/>
            <a:ext cx="6035040" cy="367792"/>
          </a:xfrm>
          <a:prstGeom prst="rect">
            <a:avLst/>
          </a:prstGeom>
          <a:noFill/>
          <a:ln/>
          <a:effectLst>
            <a:outerShdw sx="100000" sy="100000" kx="0" ky="0" algn="bl" rotWithShape="0" blurRad="101600" dist="25400" dir="2700000">
              <a:srgbClr val="000000">
                <a:alpha val="80000"/>
              </a:srgbClr>
            </a:outerShdw>
          </a:effectLst>
        </p:spPr>
        <p:txBody>
          <a:bodyPr wrap="square" rtlCol="0" anchor="ctr"/>
          <a:lstStyle/>
          <a:p>
            <a:pPr indent="0" marL="0">
              <a:buNone/>
            </a:pPr>
            <a:r>
              <a:rPr lang="en-US" sz="1200" dirty="0">
                <a:solidFill>
                  <a:srgbClr val="E8E4DC"/>
                </a:solidFill>
                <a:latin typeface="Cambria" pitchFamily="34" charset="0"/>
                <a:ea typeface="Cambria" pitchFamily="34" charset="-122"/>
                <a:cs typeface="Cambria" pitchFamily="34" charset="-120"/>
              </a:rPr>
              <a:t>Four generations have left it healthier than they found it.</a:t>
            </a:r>
            <a:endParaRPr lang="en-US" sz="1200" dirty="0"/>
          </a:p>
        </p:txBody>
      </p:sp>
      <p:sp>
        <p:nvSpPr>
          <p:cNvPr id="12" name="Text 9"/>
          <p:cNvSpPr/>
          <p:nvPr/>
        </p:nvSpPr>
        <p:spPr>
          <a:xfrm>
            <a:off x="411480" y="6560820"/>
            <a:ext cx="6035040" cy="367792"/>
          </a:xfrm>
          <a:prstGeom prst="rect">
            <a:avLst/>
          </a:prstGeom>
          <a:noFill/>
          <a:ln/>
          <a:effectLst>
            <a:outerShdw sx="100000" sy="100000" kx="0" ky="0" algn="bl" rotWithShape="0" blurRad="101600" dist="25400" dir="2700000">
              <a:srgbClr val="000000">
                <a:alpha val="80000"/>
              </a:srgbClr>
            </a:outerShdw>
          </a:effectLst>
        </p:spPr>
        <p:txBody>
          <a:bodyPr wrap="square" rtlCol="0" anchor="ctr"/>
          <a:lstStyle/>
          <a:p>
            <a:pPr indent="0" marL="0">
              <a:buNone/>
            </a:pPr>
            <a:r>
              <a:rPr lang="en-US" sz="1200" dirty="0">
                <a:solidFill>
                  <a:srgbClr val="E8E4DC"/>
                </a:solidFill>
                <a:latin typeface="Cambria" pitchFamily="34" charset="0"/>
                <a:ea typeface="Cambria" pitchFamily="34" charset="-122"/>
                <a:cs typeface="Cambria" pitchFamily="34" charset="-120"/>
              </a:rPr>
              <a:t>Today, we are not simply offering a remarkable property.</a:t>
            </a:r>
            <a:endParaRPr lang="en-US" sz="1200" dirty="0"/>
          </a:p>
        </p:txBody>
      </p:sp>
      <p:sp>
        <p:nvSpPr>
          <p:cNvPr id="13" name="Text 10"/>
          <p:cNvSpPr/>
          <p:nvPr/>
        </p:nvSpPr>
        <p:spPr>
          <a:xfrm>
            <a:off x="411480" y="6949948"/>
            <a:ext cx="6035040" cy="367792"/>
          </a:xfrm>
          <a:prstGeom prst="rect">
            <a:avLst/>
          </a:prstGeom>
          <a:noFill/>
          <a:ln/>
          <a:effectLst>
            <a:outerShdw sx="100000" sy="100000" kx="0" ky="0" algn="bl" rotWithShape="0" blurRad="101600" dist="25400" dir="2700000">
              <a:srgbClr val="000000">
                <a:alpha val="80000"/>
              </a:srgbClr>
            </a:outerShdw>
          </a:effectLst>
        </p:spPr>
        <p:txBody>
          <a:bodyPr wrap="square" rtlCol="0" anchor="ctr"/>
          <a:lstStyle/>
          <a:p>
            <a:pPr indent="0" marL="0">
              <a:buNone/>
            </a:pPr>
            <a:r>
              <a:rPr lang="en-US" sz="1200" dirty="0">
                <a:solidFill>
                  <a:srgbClr val="E8E4DC"/>
                </a:solidFill>
                <a:latin typeface="Cambria" pitchFamily="34" charset="0"/>
                <a:ea typeface="Cambria" pitchFamily="34" charset="-122"/>
                <a:cs typeface="Cambria" pitchFamily="34" charset="-120"/>
              </a:rPr>
              <a:t>We are passing the stewardship of an extraordinary place to the</a:t>
            </a:r>
            <a:endParaRPr lang="en-US" sz="1200" dirty="0"/>
          </a:p>
        </p:txBody>
      </p:sp>
      <p:sp>
        <p:nvSpPr>
          <p:cNvPr id="14" name="Text 11"/>
          <p:cNvSpPr/>
          <p:nvPr/>
        </p:nvSpPr>
        <p:spPr>
          <a:xfrm>
            <a:off x="411480" y="7262876"/>
            <a:ext cx="6035040" cy="367792"/>
          </a:xfrm>
          <a:prstGeom prst="rect">
            <a:avLst/>
          </a:prstGeom>
          <a:noFill/>
          <a:ln/>
          <a:effectLst>
            <a:outerShdw sx="100000" sy="100000" kx="0" ky="0" algn="bl" rotWithShape="0" blurRad="101600" dist="25400" dir="2700000">
              <a:srgbClr val="000000">
                <a:alpha val="80000"/>
              </a:srgbClr>
            </a:outerShdw>
          </a:effectLst>
        </p:spPr>
        <p:txBody>
          <a:bodyPr wrap="square" rtlCol="0" anchor="ctr"/>
          <a:lstStyle/>
          <a:p>
            <a:pPr indent="0" marL="0">
              <a:buNone/>
            </a:pPr>
            <a:r>
              <a:rPr lang="en-US" sz="1200" b="1" dirty="0">
                <a:solidFill>
                  <a:srgbClr val="FFFFFF"/>
                </a:solidFill>
                <a:latin typeface="Cambria" pitchFamily="34" charset="0"/>
                <a:ea typeface="Cambria" pitchFamily="34" charset="-122"/>
                <a:cs typeface="Cambria" pitchFamily="34" charset="-120"/>
              </a:rPr>
              <a:t>person or family who sees its future as clearly as we have seen its past.</a:t>
            </a:r>
            <a:endParaRPr lang="en-US"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8F8F6"/>
        </a:solidFill>
      </p:bgPr>
    </p:bg>
    <p:spTree>
      <p:nvGrpSpPr>
        <p:cNvPr id="1" name=""/>
        <p:cNvGrpSpPr/>
        <p:nvPr/>
      </p:nvGrpSpPr>
      <p:grpSpPr>
        <a:xfrm>
          <a:off x="0" y="0"/>
          <a:ext cx="0" cy="0"/>
          <a:chOff x="0" y="0"/>
          <a:chExt cx="0" cy="0"/>
        </a:xfrm>
      </p:grpSpPr>
      <p:sp>
        <p:nvSpPr>
          <p:cNvPr id="2" name="Text 0"/>
          <p:cNvSpPr/>
          <p:nvPr/>
        </p:nvSpPr>
        <p:spPr>
          <a:xfrm>
            <a:off x="365760" y="320040"/>
            <a:ext cx="6126480" cy="274320"/>
          </a:xfrm>
          <a:prstGeom prst="rect">
            <a:avLst/>
          </a:prstGeom>
          <a:noFill/>
          <a:ln/>
        </p:spPr>
        <p:txBody>
          <a:bodyPr wrap="square" rtlCol="0" anchor="ctr"/>
          <a:lstStyle/>
          <a:p>
            <a:pPr indent="0" marL="0">
              <a:buNone/>
            </a:pPr>
            <a:r>
              <a:rPr lang="en-US" sz="900" b="1" spc="300" kern="0" dirty="0">
                <a:solidFill>
                  <a:srgbClr val="C9A84C"/>
                </a:solidFill>
              </a:rPr>
              <a:t>THE OPPORTUNITY</a:t>
            </a:r>
            <a:endParaRPr lang="en-US" sz="900" dirty="0"/>
          </a:p>
        </p:txBody>
      </p:sp>
      <p:sp>
        <p:nvSpPr>
          <p:cNvPr id="3" name="Text 1"/>
          <p:cNvSpPr/>
          <p:nvPr/>
        </p:nvSpPr>
        <p:spPr>
          <a:xfrm>
            <a:off x="365760" y="566928"/>
            <a:ext cx="6126480" cy="1005840"/>
          </a:xfrm>
          <a:prstGeom prst="rect">
            <a:avLst/>
          </a:prstGeom>
          <a:noFill/>
          <a:ln/>
        </p:spPr>
        <p:txBody>
          <a:bodyPr wrap="square" rtlCol="0" anchor="ctr"/>
          <a:lstStyle/>
          <a:p>
            <a:pPr indent="0" marL="0">
              <a:buNone/>
            </a:pPr>
            <a:r>
              <a:rPr lang="en-US" sz="2400" b="1" dirty="0">
                <a:solidFill>
                  <a:srgbClr val="1B3A2D"/>
                </a:solidFill>
                <a:latin typeface="Cambria" pitchFamily="34" charset="0"/>
                <a:ea typeface="Cambria" pitchFamily="34" charset="-122"/>
                <a:cs typeface="Cambria" pitchFamily="34" charset="-120"/>
              </a:rPr>
              <a:t>A Rare Convergence of Timber,</a:t>
            </a:r>
            <a:endParaRPr lang="en-US" sz="2400" dirty="0"/>
          </a:p>
          <a:p>
            <a:pPr indent="0" marL="0">
              <a:buNone/>
            </a:pPr>
            <a:r>
              <a:rPr lang="en-US" sz="2400" b="1" dirty="0">
                <a:solidFill>
                  <a:srgbClr val="1B3A2D"/>
                </a:solidFill>
                <a:latin typeface="Cambria" pitchFamily="34" charset="0"/>
                <a:ea typeface="Cambria" pitchFamily="34" charset="-122"/>
                <a:cs typeface="Cambria" pitchFamily="34" charset="-120"/>
              </a:rPr>
              <a:t>Conservation &amp; Tax Advantage</a:t>
            </a:r>
            <a:endParaRPr lang="en-US" sz="2400" dirty="0"/>
          </a:p>
        </p:txBody>
      </p:sp>
      <p:sp>
        <p:nvSpPr>
          <p:cNvPr id="4" name="Shape 2"/>
          <p:cNvSpPr/>
          <p:nvPr/>
        </p:nvSpPr>
        <p:spPr>
          <a:xfrm>
            <a:off x="320040" y="1783080"/>
            <a:ext cx="3063240" cy="2011680"/>
          </a:xfrm>
          <a:prstGeom prst="roundRect">
            <a:avLst>
              <a:gd name="adj" fmla="val 4545"/>
            </a:avLst>
          </a:prstGeom>
          <a:solidFill>
            <a:srgbClr val="FFFFFF"/>
          </a:solidFill>
          <a:ln w="6350">
            <a:solidFill>
              <a:srgbClr val="E0DAD0"/>
            </a:solidFill>
            <a:prstDash val="solid"/>
          </a:ln>
          <a:effectLst>
            <a:outerShdw sx="100000" sy="100000" kx="0" ky="0" algn="bl" rotWithShape="0" blurRad="76200" dist="25400" dir="2700000">
              <a:srgbClr val="000000">
                <a:alpha val="10000"/>
              </a:srgbClr>
            </a:outerShdw>
          </a:effectLst>
        </p:spPr>
      </p:sp>
      <p:sp>
        <p:nvSpPr>
          <p:cNvPr id="5" name="Shape 3"/>
          <p:cNvSpPr/>
          <p:nvPr/>
        </p:nvSpPr>
        <p:spPr>
          <a:xfrm>
            <a:off x="502920" y="1984248"/>
            <a:ext cx="502920" cy="502920"/>
          </a:xfrm>
          <a:prstGeom prst="ellipse">
            <a:avLst/>
          </a:prstGeom>
          <a:solidFill>
            <a:srgbClr val="1B3A2D"/>
          </a:solidFill>
          <a:ln w="12700">
            <a:solidFill>
              <a:srgbClr val="1B3A2D"/>
            </a:solidFill>
            <a:prstDash val="solid"/>
          </a:ln>
        </p:spPr>
      </p:sp>
      <p:pic>
        <p:nvPicPr>
          <p:cNvPr id="6" name="Image 0" descr="preencoded.png">    </p:cNvPr>
          <p:cNvPicPr>
            <a:picLocks noChangeAspect="1"/>
          </p:cNvPicPr>
          <p:nvPr/>
        </p:nvPicPr>
        <p:blipFill>
          <a:blip r:embed="rId1"/>
          <a:stretch>
            <a:fillRect/>
          </a:stretch>
        </p:blipFill>
        <p:spPr>
          <a:xfrm>
            <a:off x="585216" y="2066544"/>
            <a:ext cx="338328" cy="338328"/>
          </a:xfrm>
          <a:prstGeom prst="rect">
            <a:avLst/>
          </a:prstGeom>
        </p:spPr>
      </p:pic>
      <p:sp>
        <p:nvSpPr>
          <p:cNvPr id="7" name="Text 4"/>
          <p:cNvSpPr/>
          <p:nvPr/>
        </p:nvSpPr>
        <p:spPr>
          <a:xfrm>
            <a:off x="1124712" y="2020824"/>
            <a:ext cx="2103120" cy="347472"/>
          </a:xfrm>
          <a:prstGeom prst="rect">
            <a:avLst/>
          </a:prstGeom>
          <a:noFill/>
          <a:ln/>
        </p:spPr>
        <p:txBody>
          <a:bodyPr wrap="square" lIns="0" tIns="0" rIns="0" bIns="0" rtlCol="0" anchor="ctr"/>
          <a:lstStyle/>
          <a:p>
            <a:pPr indent="0" marL="0">
              <a:buNone/>
            </a:pPr>
            <a:r>
              <a:rPr lang="en-US" sz="1200" b="1" dirty="0">
                <a:solidFill>
                  <a:srgbClr val="1B3A2D"/>
                </a:solidFill>
              </a:rPr>
              <a:t>Working Forest</a:t>
            </a:r>
            <a:endParaRPr lang="en-US" sz="1200" dirty="0"/>
          </a:p>
        </p:txBody>
      </p:sp>
      <p:sp>
        <p:nvSpPr>
          <p:cNvPr id="8" name="Text 5"/>
          <p:cNvSpPr/>
          <p:nvPr/>
        </p:nvSpPr>
        <p:spPr>
          <a:xfrm>
            <a:off x="502920" y="2587752"/>
            <a:ext cx="2724912" cy="1051560"/>
          </a:xfrm>
          <a:prstGeom prst="rect">
            <a:avLst/>
          </a:prstGeom>
          <a:noFill/>
          <a:ln/>
        </p:spPr>
        <p:txBody>
          <a:bodyPr wrap="square" lIns="0" tIns="0" rIns="0" bIns="0" rtlCol="0" anchor="t"/>
          <a:lstStyle/>
          <a:p>
            <a:pPr indent="0" marL="0">
              <a:buNone/>
            </a:pPr>
            <a:r>
              <a:rPr lang="en-US" sz="1000" dirty="0">
                <a:solidFill>
                  <a:srgbClr val="5A6B5D"/>
                </a:solidFill>
              </a:rPr>
              <a:t>468 contiguous acres — two active NTMPs. Harvest-ready from day one.</a:t>
            </a:r>
            <a:endParaRPr lang="en-US" sz="1000" dirty="0"/>
          </a:p>
        </p:txBody>
      </p:sp>
      <p:sp>
        <p:nvSpPr>
          <p:cNvPr id="9" name="Shape 6"/>
          <p:cNvSpPr/>
          <p:nvPr/>
        </p:nvSpPr>
        <p:spPr>
          <a:xfrm>
            <a:off x="3566160" y="1783080"/>
            <a:ext cx="3063240" cy="2011680"/>
          </a:xfrm>
          <a:prstGeom prst="roundRect">
            <a:avLst>
              <a:gd name="adj" fmla="val 4545"/>
            </a:avLst>
          </a:prstGeom>
          <a:solidFill>
            <a:srgbClr val="FFFFFF"/>
          </a:solidFill>
          <a:ln w="6350">
            <a:solidFill>
              <a:srgbClr val="E0DAD0"/>
            </a:solidFill>
            <a:prstDash val="solid"/>
          </a:ln>
          <a:effectLst>
            <a:outerShdw sx="100000" sy="100000" kx="0" ky="0" algn="bl" rotWithShape="0" blurRad="76200" dist="25400" dir="2700000">
              <a:srgbClr val="000000">
                <a:alpha val="10000"/>
              </a:srgbClr>
            </a:outerShdw>
          </a:effectLst>
        </p:spPr>
      </p:sp>
      <p:sp>
        <p:nvSpPr>
          <p:cNvPr id="10" name="Shape 7"/>
          <p:cNvSpPr/>
          <p:nvPr/>
        </p:nvSpPr>
        <p:spPr>
          <a:xfrm>
            <a:off x="3749040" y="1984248"/>
            <a:ext cx="502920" cy="502920"/>
          </a:xfrm>
          <a:prstGeom prst="ellipse">
            <a:avLst/>
          </a:prstGeom>
          <a:solidFill>
            <a:srgbClr val="1B3A2D"/>
          </a:solidFill>
          <a:ln w="12700">
            <a:solidFill>
              <a:srgbClr val="1B3A2D"/>
            </a:solidFill>
            <a:prstDash val="solid"/>
          </a:ln>
        </p:spPr>
      </p:sp>
      <p:pic>
        <p:nvPicPr>
          <p:cNvPr id="11" name="Image 1" descr="preencoded.png">    </p:cNvPr>
          <p:cNvPicPr>
            <a:picLocks noChangeAspect="1"/>
          </p:cNvPicPr>
          <p:nvPr/>
        </p:nvPicPr>
        <p:blipFill>
          <a:blip r:embed="rId2"/>
          <a:stretch>
            <a:fillRect/>
          </a:stretch>
        </p:blipFill>
        <p:spPr>
          <a:xfrm>
            <a:off x="3831336" y="2066544"/>
            <a:ext cx="338328" cy="338328"/>
          </a:xfrm>
          <a:prstGeom prst="rect">
            <a:avLst/>
          </a:prstGeom>
        </p:spPr>
      </p:pic>
      <p:sp>
        <p:nvSpPr>
          <p:cNvPr id="12" name="Text 8"/>
          <p:cNvSpPr/>
          <p:nvPr/>
        </p:nvSpPr>
        <p:spPr>
          <a:xfrm>
            <a:off x="4370832" y="2020824"/>
            <a:ext cx="2103120" cy="347472"/>
          </a:xfrm>
          <a:prstGeom prst="rect">
            <a:avLst/>
          </a:prstGeom>
          <a:noFill/>
          <a:ln/>
        </p:spPr>
        <p:txBody>
          <a:bodyPr wrap="square" lIns="0" tIns="0" rIns="0" bIns="0" rtlCol="0" anchor="ctr"/>
          <a:lstStyle/>
          <a:p>
            <a:pPr indent="0" marL="0">
              <a:buNone/>
            </a:pPr>
            <a:r>
              <a:rPr lang="en-US" sz="1200" b="1" dirty="0">
                <a:solidFill>
                  <a:srgbClr val="1B3A2D"/>
                </a:solidFill>
              </a:rPr>
              <a:t>Opportunity Zone</a:t>
            </a:r>
            <a:endParaRPr lang="en-US" sz="1200" dirty="0"/>
          </a:p>
        </p:txBody>
      </p:sp>
      <p:sp>
        <p:nvSpPr>
          <p:cNvPr id="13" name="Text 9"/>
          <p:cNvSpPr/>
          <p:nvPr/>
        </p:nvSpPr>
        <p:spPr>
          <a:xfrm>
            <a:off x="3749040" y="2587752"/>
            <a:ext cx="2724912" cy="1051560"/>
          </a:xfrm>
          <a:prstGeom prst="rect">
            <a:avLst/>
          </a:prstGeom>
          <a:noFill/>
          <a:ln/>
        </p:spPr>
        <p:txBody>
          <a:bodyPr wrap="square" lIns="0" tIns="0" rIns="0" bIns="0" rtlCol="0" anchor="t"/>
          <a:lstStyle/>
          <a:p>
            <a:pPr indent="0" marL="0">
              <a:buNone/>
            </a:pPr>
            <a:r>
              <a:rPr lang="en-US" sz="1000" dirty="0">
                <a:solidFill>
                  <a:srgbClr val="5A6B5D"/>
                </a:solidFill>
              </a:rPr>
              <a:t>Federally designated OZ. Capital gains deferral, reduction, and 10-year elimination.</a:t>
            </a:r>
            <a:endParaRPr lang="en-US" sz="1000" dirty="0"/>
          </a:p>
        </p:txBody>
      </p:sp>
      <p:sp>
        <p:nvSpPr>
          <p:cNvPr id="14" name="Shape 10"/>
          <p:cNvSpPr/>
          <p:nvPr/>
        </p:nvSpPr>
        <p:spPr>
          <a:xfrm>
            <a:off x="320040" y="3995928"/>
            <a:ext cx="3063240" cy="2011680"/>
          </a:xfrm>
          <a:prstGeom prst="roundRect">
            <a:avLst>
              <a:gd name="adj" fmla="val 4545"/>
            </a:avLst>
          </a:prstGeom>
          <a:solidFill>
            <a:srgbClr val="FFFFFF"/>
          </a:solidFill>
          <a:ln w="6350">
            <a:solidFill>
              <a:srgbClr val="E0DAD0"/>
            </a:solidFill>
            <a:prstDash val="solid"/>
          </a:ln>
          <a:effectLst>
            <a:outerShdw sx="100000" sy="100000" kx="0" ky="0" algn="bl" rotWithShape="0" blurRad="76200" dist="25400" dir="2700000">
              <a:srgbClr val="000000">
                <a:alpha val="10000"/>
              </a:srgbClr>
            </a:outerShdw>
          </a:effectLst>
        </p:spPr>
      </p:sp>
      <p:sp>
        <p:nvSpPr>
          <p:cNvPr id="15" name="Shape 11"/>
          <p:cNvSpPr/>
          <p:nvPr/>
        </p:nvSpPr>
        <p:spPr>
          <a:xfrm>
            <a:off x="502920" y="4197096"/>
            <a:ext cx="502920" cy="502920"/>
          </a:xfrm>
          <a:prstGeom prst="ellipse">
            <a:avLst/>
          </a:prstGeom>
          <a:solidFill>
            <a:srgbClr val="1B3A2D"/>
          </a:solidFill>
          <a:ln w="12700">
            <a:solidFill>
              <a:srgbClr val="1B3A2D"/>
            </a:solidFill>
            <a:prstDash val="solid"/>
          </a:ln>
        </p:spPr>
      </p:sp>
      <p:pic>
        <p:nvPicPr>
          <p:cNvPr id="16" name="Image 2" descr="preencoded.png">    </p:cNvPr>
          <p:cNvPicPr>
            <a:picLocks noChangeAspect="1"/>
          </p:cNvPicPr>
          <p:nvPr/>
        </p:nvPicPr>
        <p:blipFill>
          <a:blip r:embed="rId3"/>
          <a:stretch>
            <a:fillRect/>
          </a:stretch>
        </p:blipFill>
        <p:spPr>
          <a:xfrm>
            <a:off x="585216" y="4279392"/>
            <a:ext cx="338328" cy="338328"/>
          </a:xfrm>
          <a:prstGeom prst="rect">
            <a:avLst/>
          </a:prstGeom>
        </p:spPr>
      </p:pic>
      <p:sp>
        <p:nvSpPr>
          <p:cNvPr id="17" name="Text 12"/>
          <p:cNvSpPr/>
          <p:nvPr/>
        </p:nvSpPr>
        <p:spPr>
          <a:xfrm>
            <a:off x="1124712" y="4233672"/>
            <a:ext cx="2103120" cy="347472"/>
          </a:xfrm>
          <a:prstGeom prst="rect">
            <a:avLst/>
          </a:prstGeom>
          <a:noFill/>
          <a:ln/>
        </p:spPr>
        <p:txBody>
          <a:bodyPr wrap="square" lIns="0" tIns="0" rIns="0" bIns="0" rtlCol="0" anchor="ctr"/>
          <a:lstStyle/>
          <a:p>
            <a:pPr indent="0" marL="0">
              <a:buNone/>
            </a:pPr>
            <a:r>
              <a:rPr lang="en-US" sz="1200" b="1" dirty="0">
                <a:solidFill>
                  <a:srgbClr val="1B3A2D"/>
                </a:solidFill>
              </a:rPr>
              <a:t>Carbon Credits</a:t>
            </a:r>
            <a:endParaRPr lang="en-US" sz="1200" dirty="0"/>
          </a:p>
        </p:txBody>
      </p:sp>
      <p:sp>
        <p:nvSpPr>
          <p:cNvPr id="18" name="Text 13"/>
          <p:cNvSpPr/>
          <p:nvPr/>
        </p:nvSpPr>
        <p:spPr>
          <a:xfrm>
            <a:off x="502920" y="4800600"/>
            <a:ext cx="2724912" cy="1051560"/>
          </a:xfrm>
          <a:prstGeom prst="rect">
            <a:avLst/>
          </a:prstGeom>
          <a:noFill/>
          <a:ln/>
        </p:spPr>
        <p:txBody>
          <a:bodyPr wrap="square" lIns="0" tIns="0" rIns="0" bIns="0" rtlCol="0" anchor="t"/>
          <a:lstStyle/>
          <a:p>
            <a:pPr indent="0" marL="0">
              <a:buNone/>
            </a:pPr>
            <a:r>
              <a:rPr lang="en-US" sz="1000" dirty="0">
                <a:solidFill>
                  <a:srgbClr val="5A6B5D"/>
                </a:solidFill>
              </a:rPr>
              <a:t>$25K–$90K annually. CFIP history and NTMP documentation are strong eligibility signals.</a:t>
            </a:r>
            <a:endParaRPr lang="en-US" sz="1000" dirty="0"/>
          </a:p>
        </p:txBody>
      </p:sp>
      <p:sp>
        <p:nvSpPr>
          <p:cNvPr id="19" name="Shape 14"/>
          <p:cNvSpPr/>
          <p:nvPr/>
        </p:nvSpPr>
        <p:spPr>
          <a:xfrm>
            <a:off x="3566160" y="3995928"/>
            <a:ext cx="3063240" cy="2011680"/>
          </a:xfrm>
          <a:prstGeom prst="roundRect">
            <a:avLst>
              <a:gd name="adj" fmla="val 4545"/>
            </a:avLst>
          </a:prstGeom>
          <a:solidFill>
            <a:srgbClr val="FFFFFF"/>
          </a:solidFill>
          <a:ln w="6350">
            <a:solidFill>
              <a:srgbClr val="E0DAD0"/>
            </a:solidFill>
            <a:prstDash val="solid"/>
          </a:ln>
          <a:effectLst>
            <a:outerShdw sx="100000" sy="100000" kx="0" ky="0" algn="bl" rotWithShape="0" blurRad="76200" dist="25400" dir="2700000">
              <a:srgbClr val="000000">
                <a:alpha val="10000"/>
              </a:srgbClr>
            </a:outerShdw>
          </a:effectLst>
        </p:spPr>
      </p:sp>
      <p:sp>
        <p:nvSpPr>
          <p:cNvPr id="20" name="Shape 15"/>
          <p:cNvSpPr/>
          <p:nvPr/>
        </p:nvSpPr>
        <p:spPr>
          <a:xfrm>
            <a:off x="3749040" y="4197096"/>
            <a:ext cx="502920" cy="502920"/>
          </a:xfrm>
          <a:prstGeom prst="ellipse">
            <a:avLst/>
          </a:prstGeom>
          <a:solidFill>
            <a:srgbClr val="1B3A2D"/>
          </a:solidFill>
          <a:ln w="12700">
            <a:solidFill>
              <a:srgbClr val="1B3A2D"/>
            </a:solidFill>
            <a:prstDash val="solid"/>
          </a:ln>
        </p:spPr>
      </p:sp>
      <p:pic>
        <p:nvPicPr>
          <p:cNvPr id="21" name="Image 3" descr="preencoded.png">    </p:cNvPr>
          <p:cNvPicPr>
            <a:picLocks noChangeAspect="1"/>
          </p:cNvPicPr>
          <p:nvPr/>
        </p:nvPicPr>
        <p:blipFill>
          <a:blip r:embed="rId4"/>
          <a:stretch>
            <a:fillRect/>
          </a:stretch>
        </p:blipFill>
        <p:spPr>
          <a:xfrm>
            <a:off x="3831336" y="4279392"/>
            <a:ext cx="338328" cy="338328"/>
          </a:xfrm>
          <a:prstGeom prst="rect">
            <a:avLst/>
          </a:prstGeom>
        </p:spPr>
      </p:pic>
      <p:sp>
        <p:nvSpPr>
          <p:cNvPr id="22" name="Text 16"/>
          <p:cNvSpPr/>
          <p:nvPr/>
        </p:nvSpPr>
        <p:spPr>
          <a:xfrm>
            <a:off x="4370832" y="4233672"/>
            <a:ext cx="2103120" cy="347472"/>
          </a:xfrm>
          <a:prstGeom prst="rect">
            <a:avLst/>
          </a:prstGeom>
          <a:noFill/>
          <a:ln/>
        </p:spPr>
        <p:txBody>
          <a:bodyPr wrap="square" lIns="0" tIns="0" rIns="0" bIns="0" rtlCol="0" anchor="ctr"/>
          <a:lstStyle/>
          <a:p>
            <a:pPr indent="0" marL="0">
              <a:buNone/>
            </a:pPr>
            <a:r>
              <a:rPr lang="en-US" sz="1200" b="1" dirty="0">
                <a:solidFill>
                  <a:srgbClr val="1B3A2D"/>
                </a:solidFill>
              </a:rPr>
              <a:t>Fire-Hardened</a:t>
            </a:r>
            <a:endParaRPr lang="en-US" sz="1200" dirty="0"/>
          </a:p>
        </p:txBody>
      </p:sp>
      <p:sp>
        <p:nvSpPr>
          <p:cNvPr id="23" name="Text 17"/>
          <p:cNvSpPr/>
          <p:nvPr/>
        </p:nvSpPr>
        <p:spPr>
          <a:xfrm>
            <a:off x="3749040" y="4800600"/>
            <a:ext cx="2724912" cy="1051560"/>
          </a:xfrm>
          <a:prstGeom prst="rect">
            <a:avLst/>
          </a:prstGeom>
          <a:noFill/>
          <a:ln/>
        </p:spPr>
        <p:txBody>
          <a:bodyPr wrap="square" lIns="0" tIns="0" rIns="0" bIns="0" rtlCol="0" anchor="t"/>
          <a:lstStyle/>
          <a:p>
            <a:pPr indent="0" marL="0">
              <a:buNone/>
            </a:pPr>
            <a:r>
              <a:rPr lang="en-US" sz="1000" dirty="0">
                <a:solidFill>
                  <a:srgbClr val="5A6B5D"/>
                </a:solidFill>
              </a:rPr>
              <a:t>150 acres improved via CFIP — mastication, thinning, pruning. Documented fire-resistant plan.</a:t>
            </a:r>
            <a:endParaRPr lang="en-US" sz="1000" dirty="0"/>
          </a:p>
        </p:txBody>
      </p:sp>
      <p:sp>
        <p:nvSpPr>
          <p:cNvPr id="24" name="Shape 18"/>
          <p:cNvSpPr/>
          <p:nvPr/>
        </p:nvSpPr>
        <p:spPr>
          <a:xfrm>
            <a:off x="320040" y="6208776"/>
            <a:ext cx="3063240" cy="2011680"/>
          </a:xfrm>
          <a:prstGeom prst="roundRect">
            <a:avLst>
              <a:gd name="adj" fmla="val 4545"/>
            </a:avLst>
          </a:prstGeom>
          <a:solidFill>
            <a:srgbClr val="FFFFFF"/>
          </a:solidFill>
          <a:ln w="6350">
            <a:solidFill>
              <a:srgbClr val="E0DAD0"/>
            </a:solidFill>
            <a:prstDash val="solid"/>
          </a:ln>
          <a:effectLst>
            <a:outerShdw sx="100000" sy="100000" kx="0" ky="0" algn="bl" rotWithShape="0" blurRad="76200" dist="25400" dir="2700000">
              <a:srgbClr val="000000">
                <a:alpha val="10000"/>
              </a:srgbClr>
            </a:outerShdw>
          </a:effectLst>
        </p:spPr>
      </p:sp>
      <p:sp>
        <p:nvSpPr>
          <p:cNvPr id="25" name="Shape 19"/>
          <p:cNvSpPr/>
          <p:nvPr/>
        </p:nvSpPr>
        <p:spPr>
          <a:xfrm>
            <a:off x="502920" y="6409944"/>
            <a:ext cx="502920" cy="502920"/>
          </a:xfrm>
          <a:prstGeom prst="ellipse">
            <a:avLst/>
          </a:prstGeom>
          <a:solidFill>
            <a:srgbClr val="1B3A2D"/>
          </a:solidFill>
          <a:ln w="12700">
            <a:solidFill>
              <a:srgbClr val="1B3A2D"/>
            </a:solidFill>
            <a:prstDash val="solid"/>
          </a:ln>
        </p:spPr>
      </p:sp>
      <p:pic>
        <p:nvPicPr>
          <p:cNvPr id="26" name="Image 4" descr="preencoded.png">    </p:cNvPr>
          <p:cNvPicPr>
            <a:picLocks noChangeAspect="1"/>
          </p:cNvPicPr>
          <p:nvPr/>
        </p:nvPicPr>
        <p:blipFill>
          <a:blip r:embed="rId5"/>
          <a:stretch>
            <a:fillRect/>
          </a:stretch>
        </p:blipFill>
        <p:spPr>
          <a:xfrm>
            <a:off x="585216" y="6492240"/>
            <a:ext cx="338328" cy="338328"/>
          </a:xfrm>
          <a:prstGeom prst="rect">
            <a:avLst/>
          </a:prstGeom>
        </p:spPr>
      </p:pic>
      <p:sp>
        <p:nvSpPr>
          <p:cNvPr id="27" name="Text 20"/>
          <p:cNvSpPr/>
          <p:nvPr/>
        </p:nvSpPr>
        <p:spPr>
          <a:xfrm>
            <a:off x="1124712" y="6446520"/>
            <a:ext cx="2103120" cy="347472"/>
          </a:xfrm>
          <a:prstGeom prst="rect">
            <a:avLst/>
          </a:prstGeom>
          <a:noFill/>
          <a:ln/>
        </p:spPr>
        <p:txBody>
          <a:bodyPr wrap="square" lIns="0" tIns="0" rIns="0" bIns="0" rtlCol="0" anchor="ctr"/>
          <a:lstStyle/>
          <a:p>
            <a:pPr indent="0" marL="0">
              <a:buNone/>
            </a:pPr>
            <a:r>
              <a:rPr lang="en-US" sz="1200" b="1" dirty="0">
                <a:solidFill>
                  <a:srgbClr val="1B3A2D"/>
                </a:solidFill>
              </a:rPr>
              <a:t>River Frontage</a:t>
            </a:r>
            <a:endParaRPr lang="en-US" sz="1200" dirty="0"/>
          </a:p>
        </p:txBody>
      </p:sp>
      <p:sp>
        <p:nvSpPr>
          <p:cNvPr id="28" name="Text 21"/>
          <p:cNvSpPr/>
          <p:nvPr/>
        </p:nvSpPr>
        <p:spPr>
          <a:xfrm>
            <a:off x="502920" y="7013448"/>
            <a:ext cx="2724912" cy="1051560"/>
          </a:xfrm>
          <a:prstGeom prst="rect">
            <a:avLst/>
          </a:prstGeom>
          <a:noFill/>
          <a:ln/>
        </p:spPr>
        <p:txBody>
          <a:bodyPr wrap="square" lIns="0" tIns="0" rIns="0" bIns="0" rtlCol="0" anchor="t"/>
          <a:lstStyle/>
          <a:p>
            <a:pPr indent="0" marL="0">
              <a:buNone/>
            </a:pPr>
            <a:r>
              <a:rPr lang="en-US" sz="1000" dirty="0">
                <a:solidFill>
                  <a:srgbClr val="5A6B5D"/>
                </a:solidFill>
              </a:rPr>
              <a:t>1 mile of NorCal river frontage. Increasingly rare and valuable in California's water environment.</a:t>
            </a:r>
            <a:endParaRPr lang="en-US" sz="1000" dirty="0"/>
          </a:p>
        </p:txBody>
      </p:sp>
      <p:sp>
        <p:nvSpPr>
          <p:cNvPr id="29" name="Shape 22"/>
          <p:cNvSpPr/>
          <p:nvPr/>
        </p:nvSpPr>
        <p:spPr>
          <a:xfrm>
            <a:off x="3566160" y="6208776"/>
            <a:ext cx="3063240" cy="2011680"/>
          </a:xfrm>
          <a:prstGeom prst="roundRect">
            <a:avLst>
              <a:gd name="adj" fmla="val 4545"/>
            </a:avLst>
          </a:prstGeom>
          <a:solidFill>
            <a:srgbClr val="FFFFFF"/>
          </a:solidFill>
          <a:ln w="6350">
            <a:solidFill>
              <a:srgbClr val="E0DAD0"/>
            </a:solidFill>
            <a:prstDash val="solid"/>
          </a:ln>
          <a:effectLst>
            <a:outerShdw sx="100000" sy="100000" kx="0" ky="0" algn="bl" rotWithShape="0" blurRad="76200" dist="25400" dir="2700000">
              <a:srgbClr val="000000">
                <a:alpha val="10000"/>
              </a:srgbClr>
            </a:outerShdw>
          </a:effectLst>
        </p:spPr>
      </p:sp>
      <p:sp>
        <p:nvSpPr>
          <p:cNvPr id="30" name="Shape 23"/>
          <p:cNvSpPr/>
          <p:nvPr/>
        </p:nvSpPr>
        <p:spPr>
          <a:xfrm>
            <a:off x="3749040" y="6409944"/>
            <a:ext cx="502920" cy="502920"/>
          </a:xfrm>
          <a:prstGeom prst="ellipse">
            <a:avLst/>
          </a:prstGeom>
          <a:solidFill>
            <a:srgbClr val="1B3A2D"/>
          </a:solidFill>
          <a:ln w="12700">
            <a:solidFill>
              <a:srgbClr val="1B3A2D"/>
            </a:solidFill>
            <a:prstDash val="solid"/>
          </a:ln>
        </p:spPr>
      </p:sp>
      <p:pic>
        <p:nvPicPr>
          <p:cNvPr id="31" name="Image 5" descr="preencoded.png">    </p:cNvPr>
          <p:cNvPicPr>
            <a:picLocks noChangeAspect="1"/>
          </p:cNvPicPr>
          <p:nvPr/>
        </p:nvPicPr>
        <p:blipFill>
          <a:blip r:embed="rId6"/>
          <a:stretch>
            <a:fillRect/>
          </a:stretch>
        </p:blipFill>
        <p:spPr>
          <a:xfrm>
            <a:off x="3831336" y="6492240"/>
            <a:ext cx="338328" cy="338328"/>
          </a:xfrm>
          <a:prstGeom prst="rect">
            <a:avLst/>
          </a:prstGeom>
        </p:spPr>
      </p:pic>
      <p:sp>
        <p:nvSpPr>
          <p:cNvPr id="32" name="Text 24"/>
          <p:cNvSpPr/>
          <p:nvPr/>
        </p:nvSpPr>
        <p:spPr>
          <a:xfrm>
            <a:off x="4370832" y="6446520"/>
            <a:ext cx="2103120" cy="347472"/>
          </a:xfrm>
          <a:prstGeom prst="rect">
            <a:avLst/>
          </a:prstGeom>
          <a:noFill/>
          <a:ln/>
        </p:spPr>
        <p:txBody>
          <a:bodyPr wrap="square" lIns="0" tIns="0" rIns="0" bIns="0" rtlCol="0" anchor="ctr"/>
          <a:lstStyle/>
          <a:p>
            <a:pPr indent="0" marL="0">
              <a:buNone/>
            </a:pPr>
            <a:r>
              <a:rPr lang="en-US" sz="1200" b="1" dirty="0">
                <a:solidFill>
                  <a:srgbClr val="1B3A2D"/>
                </a:solidFill>
              </a:rPr>
              <a:t>Conservation Easement</a:t>
            </a:r>
            <a:endParaRPr lang="en-US" sz="1200" dirty="0"/>
          </a:p>
        </p:txBody>
      </p:sp>
      <p:sp>
        <p:nvSpPr>
          <p:cNvPr id="33" name="Text 25"/>
          <p:cNvSpPr/>
          <p:nvPr/>
        </p:nvSpPr>
        <p:spPr>
          <a:xfrm>
            <a:off x="3749040" y="7013448"/>
            <a:ext cx="2724912" cy="1051560"/>
          </a:xfrm>
          <a:prstGeom prst="rect">
            <a:avLst/>
          </a:prstGeom>
          <a:noFill/>
          <a:ln/>
        </p:spPr>
        <p:txBody>
          <a:bodyPr wrap="square" lIns="0" tIns="0" rIns="0" bIns="0" rtlCol="0" anchor="t"/>
          <a:lstStyle/>
          <a:p>
            <a:pPr indent="0" marL="0">
              <a:buNone/>
            </a:pPr>
            <a:r>
              <a:rPr lang="en-US" sz="1000" dirty="0">
                <a:solidFill>
                  <a:srgbClr val="5A6B5D"/>
                </a:solidFill>
              </a:rPr>
              <a:t>$500K–$1M+ in potential federal tax deductions for the right buyer.</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8F8F6"/>
        </a:solidFill>
      </p:bgPr>
    </p:bg>
    <p:spTree>
      <p:nvGrpSpPr>
        <p:cNvPr id="1" name=""/>
        <p:cNvGrpSpPr/>
        <p:nvPr/>
      </p:nvGrpSpPr>
      <p:grpSpPr>
        <a:xfrm>
          <a:off x="0" y="0"/>
          <a:ext cx="0" cy="0"/>
          <a:chOff x="0" y="0"/>
          <a:chExt cx="0" cy="0"/>
        </a:xfrm>
      </p:grpSpPr>
      <p:sp>
        <p:nvSpPr>
          <p:cNvPr id="2" name="Text 0"/>
          <p:cNvSpPr/>
          <p:nvPr/>
        </p:nvSpPr>
        <p:spPr>
          <a:xfrm>
            <a:off x="365760" y="320040"/>
            <a:ext cx="6126480" cy="274320"/>
          </a:xfrm>
          <a:prstGeom prst="rect">
            <a:avLst/>
          </a:prstGeom>
          <a:noFill/>
          <a:ln/>
        </p:spPr>
        <p:txBody>
          <a:bodyPr wrap="square" rtlCol="0" anchor="ctr"/>
          <a:lstStyle/>
          <a:p>
            <a:pPr indent="0" marL="0">
              <a:buNone/>
            </a:pPr>
            <a:r>
              <a:rPr lang="en-US" sz="900" b="1" spc="300" kern="0" dirty="0">
                <a:solidFill>
                  <a:srgbClr val="C9A84C"/>
                </a:solidFill>
              </a:rPr>
              <a:t>THE ASSET</a:t>
            </a:r>
            <a:endParaRPr lang="en-US" sz="900" dirty="0"/>
          </a:p>
        </p:txBody>
      </p:sp>
      <p:sp>
        <p:nvSpPr>
          <p:cNvPr id="3" name="Text 1"/>
          <p:cNvSpPr/>
          <p:nvPr/>
        </p:nvSpPr>
        <p:spPr>
          <a:xfrm>
            <a:off x="365760" y="566928"/>
            <a:ext cx="6126480" cy="685800"/>
          </a:xfrm>
          <a:prstGeom prst="rect">
            <a:avLst/>
          </a:prstGeom>
          <a:noFill/>
          <a:ln/>
        </p:spPr>
        <p:txBody>
          <a:bodyPr wrap="square" rtlCol="0" anchor="ctr"/>
          <a:lstStyle/>
          <a:p>
            <a:pPr indent="0" marL="0">
              <a:buNone/>
            </a:pPr>
            <a:r>
              <a:rPr lang="en-US" sz="2200" b="1" dirty="0">
                <a:solidFill>
                  <a:srgbClr val="1B3A2D"/>
                </a:solidFill>
                <a:latin typeface="Cambria" pitchFamily="34" charset="0"/>
                <a:ea typeface="Cambria" pitchFamily="34" charset="-122"/>
                <a:cs typeface="Cambria" pitchFamily="34" charset="-120"/>
              </a:rPr>
              <a:t>Two Parcels. One Controlled Portfolio.</a:t>
            </a:r>
            <a:endParaRPr lang="en-US" sz="2200" dirty="0"/>
          </a:p>
        </p:txBody>
      </p:sp>
      <p:sp>
        <p:nvSpPr>
          <p:cNvPr id="4" name="Shape 2"/>
          <p:cNvSpPr/>
          <p:nvPr/>
        </p:nvSpPr>
        <p:spPr>
          <a:xfrm>
            <a:off x="320040" y="1417320"/>
            <a:ext cx="6217920" cy="3291840"/>
          </a:xfrm>
          <a:prstGeom prst="roundRect">
            <a:avLst>
              <a:gd name="adj" fmla="val 3333"/>
            </a:avLst>
          </a:prstGeom>
          <a:solidFill>
            <a:srgbClr val="1B3A2D"/>
          </a:solidFill>
          <a:ln w="12700">
            <a:solidFill>
              <a:srgbClr val="1B3A2D"/>
            </a:solidFill>
            <a:prstDash val="solid"/>
          </a:ln>
          <a:effectLst>
            <a:outerShdw sx="100000" sy="100000" kx="0" ky="0" algn="bl" rotWithShape="0" blurRad="76200" dist="25400" dir="2700000">
              <a:srgbClr val="000000">
                <a:alpha val="10000"/>
              </a:srgbClr>
            </a:outerShdw>
          </a:effectLst>
        </p:spPr>
      </p:sp>
      <p:sp>
        <p:nvSpPr>
          <p:cNvPr id="5" name="Text 3"/>
          <p:cNvSpPr/>
          <p:nvPr/>
        </p:nvSpPr>
        <p:spPr>
          <a:xfrm>
            <a:off x="548640" y="1572768"/>
            <a:ext cx="5760720" cy="274320"/>
          </a:xfrm>
          <a:prstGeom prst="rect">
            <a:avLst/>
          </a:prstGeom>
          <a:noFill/>
          <a:ln/>
        </p:spPr>
        <p:txBody>
          <a:bodyPr wrap="square" lIns="0" tIns="0" rIns="0" bIns="0" rtlCol="0" anchor="ctr"/>
          <a:lstStyle/>
          <a:p>
            <a:pPr indent="0" marL="0">
              <a:buNone/>
            </a:pPr>
            <a:r>
              <a:rPr lang="en-US" sz="800" b="1" spc="300" kern="0" dirty="0">
                <a:solidFill>
                  <a:srgbClr val="C9A84C"/>
                </a:solidFill>
              </a:rPr>
              <a:t>YOUR PARCEL</a:t>
            </a:r>
            <a:endParaRPr lang="en-US" sz="800" dirty="0"/>
          </a:p>
        </p:txBody>
      </p:sp>
      <p:sp>
        <p:nvSpPr>
          <p:cNvPr id="6" name="Text 4"/>
          <p:cNvSpPr/>
          <p:nvPr/>
        </p:nvSpPr>
        <p:spPr>
          <a:xfrm>
            <a:off x="548640" y="1810512"/>
            <a:ext cx="5760720" cy="566928"/>
          </a:xfrm>
          <a:prstGeom prst="rect">
            <a:avLst/>
          </a:prstGeom>
          <a:noFill/>
          <a:ln/>
        </p:spPr>
        <p:txBody>
          <a:bodyPr wrap="square" lIns="0" tIns="0" rIns="0" bIns="0" rtlCol="0" anchor="ctr"/>
          <a:lstStyle/>
          <a:p>
            <a:pPr indent="0" marL="0">
              <a:buNone/>
            </a:pPr>
            <a:r>
              <a:rPr lang="en-US" sz="3400" b="1" dirty="0">
                <a:solidFill>
                  <a:srgbClr val="FFFFFF"/>
                </a:solidFill>
                <a:latin typeface="Cambria" pitchFamily="34" charset="0"/>
                <a:ea typeface="Cambria" pitchFamily="34" charset="-122"/>
                <a:cs typeface="Cambria" pitchFamily="34" charset="-120"/>
              </a:rPr>
              <a:t>232 Acres</a:t>
            </a:r>
            <a:endParaRPr lang="en-US" sz="3400" dirty="0"/>
          </a:p>
        </p:txBody>
      </p:sp>
      <p:sp>
        <p:nvSpPr>
          <p:cNvPr id="7" name="Shape 5"/>
          <p:cNvSpPr/>
          <p:nvPr/>
        </p:nvSpPr>
        <p:spPr>
          <a:xfrm>
            <a:off x="566928" y="2532888"/>
            <a:ext cx="118872" cy="118872"/>
          </a:xfrm>
          <a:prstGeom prst="ellipse">
            <a:avLst/>
          </a:prstGeom>
          <a:solidFill>
            <a:srgbClr val="C9A84C"/>
          </a:solidFill>
          <a:ln w="12700">
            <a:solidFill>
              <a:srgbClr val="C9A84C"/>
            </a:solidFill>
            <a:prstDash val="solid"/>
          </a:ln>
        </p:spPr>
      </p:sp>
      <p:sp>
        <p:nvSpPr>
          <p:cNvPr id="8" name="Text 6"/>
          <p:cNvSpPr/>
          <p:nvPr/>
        </p:nvSpPr>
        <p:spPr>
          <a:xfrm>
            <a:off x="777240" y="2468880"/>
            <a:ext cx="5349240" cy="274320"/>
          </a:xfrm>
          <a:prstGeom prst="rect">
            <a:avLst/>
          </a:prstGeom>
          <a:noFill/>
          <a:ln/>
        </p:spPr>
        <p:txBody>
          <a:bodyPr wrap="square" lIns="0" tIns="0" rIns="0" bIns="0" rtlCol="0" anchor="ctr"/>
          <a:lstStyle/>
          <a:p>
            <a:pPr indent="0" marL="0">
              <a:buNone/>
            </a:pPr>
            <a:r>
              <a:rPr lang="en-US" sz="1000" dirty="0">
                <a:solidFill>
                  <a:srgbClr val="FFFFFF"/>
                </a:solidFill>
              </a:rPr>
              <a:t>192 acres timberland + 1 mile of river frontage</a:t>
            </a:r>
            <a:endParaRPr lang="en-US" sz="1000" dirty="0"/>
          </a:p>
        </p:txBody>
      </p:sp>
      <p:sp>
        <p:nvSpPr>
          <p:cNvPr id="9" name="Shape 7"/>
          <p:cNvSpPr/>
          <p:nvPr/>
        </p:nvSpPr>
        <p:spPr>
          <a:xfrm>
            <a:off x="566928" y="2843784"/>
            <a:ext cx="118872" cy="118872"/>
          </a:xfrm>
          <a:prstGeom prst="ellipse">
            <a:avLst/>
          </a:prstGeom>
          <a:solidFill>
            <a:srgbClr val="C9A84C"/>
          </a:solidFill>
          <a:ln w="12700">
            <a:solidFill>
              <a:srgbClr val="C9A84C"/>
            </a:solidFill>
            <a:prstDash val="solid"/>
          </a:ln>
        </p:spPr>
      </p:sp>
      <p:sp>
        <p:nvSpPr>
          <p:cNvPr id="10" name="Text 8"/>
          <p:cNvSpPr/>
          <p:nvPr/>
        </p:nvSpPr>
        <p:spPr>
          <a:xfrm>
            <a:off x="777240" y="2779776"/>
            <a:ext cx="5349240" cy="274320"/>
          </a:xfrm>
          <a:prstGeom prst="rect">
            <a:avLst/>
          </a:prstGeom>
          <a:noFill/>
          <a:ln/>
        </p:spPr>
        <p:txBody>
          <a:bodyPr wrap="square" lIns="0" tIns="0" rIns="0" bIns="0" rtlCol="0" anchor="ctr"/>
          <a:lstStyle/>
          <a:p>
            <a:pPr indent="0" marL="0">
              <a:buNone/>
            </a:pPr>
            <a:r>
              <a:rPr lang="en-US" sz="1000" dirty="0">
                <a:solidFill>
                  <a:srgbClr val="FFFFFF"/>
                </a:solidFill>
              </a:rPr>
              <a:t>~3 Million board feet standing timber</a:t>
            </a:r>
            <a:endParaRPr lang="en-US" sz="1000" dirty="0"/>
          </a:p>
        </p:txBody>
      </p:sp>
      <p:sp>
        <p:nvSpPr>
          <p:cNvPr id="11" name="Shape 9"/>
          <p:cNvSpPr/>
          <p:nvPr/>
        </p:nvSpPr>
        <p:spPr>
          <a:xfrm>
            <a:off x="566928" y="3154680"/>
            <a:ext cx="118872" cy="118872"/>
          </a:xfrm>
          <a:prstGeom prst="ellipse">
            <a:avLst/>
          </a:prstGeom>
          <a:solidFill>
            <a:srgbClr val="C9A84C"/>
          </a:solidFill>
          <a:ln w="12700">
            <a:solidFill>
              <a:srgbClr val="C9A84C"/>
            </a:solidFill>
            <a:prstDash val="solid"/>
          </a:ln>
        </p:spPr>
      </p:sp>
      <p:sp>
        <p:nvSpPr>
          <p:cNvPr id="12" name="Text 10"/>
          <p:cNvSpPr/>
          <p:nvPr/>
        </p:nvSpPr>
        <p:spPr>
          <a:xfrm>
            <a:off x="777240" y="3090672"/>
            <a:ext cx="5349240" cy="274320"/>
          </a:xfrm>
          <a:prstGeom prst="rect">
            <a:avLst/>
          </a:prstGeom>
          <a:noFill/>
          <a:ln/>
        </p:spPr>
        <p:txBody>
          <a:bodyPr wrap="square" lIns="0" tIns="0" rIns="0" bIns="0" rtlCol="0" anchor="ctr"/>
          <a:lstStyle/>
          <a:p>
            <a:pPr indent="0" marL="0">
              <a:buNone/>
            </a:pPr>
            <a:r>
              <a:rPr lang="en-US" sz="1000" dirty="0">
                <a:solidFill>
                  <a:srgbClr val="FFFFFF"/>
                </a:solidFill>
              </a:rPr>
              <a:t>Active NTMP since 2004</a:t>
            </a:r>
            <a:endParaRPr lang="en-US" sz="1000" dirty="0"/>
          </a:p>
        </p:txBody>
      </p:sp>
      <p:sp>
        <p:nvSpPr>
          <p:cNvPr id="13" name="Shape 11"/>
          <p:cNvSpPr/>
          <p:nvPr/>
        </p:nvSpPr>
        <p:spPr>
          <a:xfrm>
            <a:off x="566928" y="3465576"/>
            <a:ext cx="118872" cy="118872"/>
          </a:xfrm>
          <a:prstGeom prst="ellipse">
            <a:avLst/>
          </a:prstGeom>
          <a:solidFill>
            <a:srgbClr val="C9A84C"/>
          </a:solidFill>
          <a:ln w="12700">
            <a:solidFill>
              <a:srgbClr val="C9A84C"/>
            </a:solidFill>
            <a:prstDash val="solid"/>
          </a:ln>
        </p:spPr>
      </p:sp>
      <p:sp>
        <p:nvSpPr>
          <p:cNvPr id="14" name="Text 12"/>
          <p:cNvSpPr/>
          <p:nvPr/>
        </p:nvSpPr>
        <p:spPr>
          <a:xfrm>
            <a:off x="777240" y="3401568"/>
            <a:ext cx="5349240" cy="274320"/>
          </a:xfrm>
          <a:prstGeom prst="rect">
            <a:avLst/>
          </a:prstGeom>
          <a:noFill/>
          <a:ln/>
        </p:spPr>
        <p:txBody>
          <a:bodyPr wrap="square" lIns="0" tIns="0" rIns="0" bIns="0" rtlCol="0" anchor="ctr"/>
          <a:lstStyle/>
          <a:p>
            <a:pPr indent="0" marL="0">
              <a:buNone/>
            </a:pPr>
            <a:r>
              <a:rPr lang="en-US" sz="1000" dirty="0">
                <a:solidFill>
                  <a:srgbClr val="FFFFFF"/>
                </a:solidFill>
              </a:rPr>
              <a:t>150 acres CFIP-improved — mastication, thinning, pruning</a:t>
            </a:r>
            <a:endParaRPr lang="en-US" sz="1000" dirty="0"/>
          </a:p>
        </p:txBody>
      </p:sp>
      <p:sp>
        <p:nvSpPr>
          <p:cNvPr id="15" name="Shape 13"/>
          <p:cNvSpPr/>
          <p:nvPr/>
        </p:nvSpPr>
        <p:spPr>
          <a:xfrm>
            <a:off x="566928" y="3776472"/>
            <a:ext cx="118872" cy="118872"/>
          </a:xfrm>
          <a:prstGeom prst="ellipse">
            <a:avLst/>
          </a:prstGeom>
          <a:solidFill>
            <a:srgbClr val="C9A84C"/>
          </a:solidFill>
          <a:ln w="12700">
            <a:solidFill>
              <a:srgbClr val="C9A84C"/>
            </a:solidFill>
            <a:prstDash val="solid"/>
          </a:ln>
        </p:spPr>
      </p:sp>
      <p:sp>
        <p:nvSpPr>
          <p:cNvPr id="16" name="Text 14"/>
          <p:cNvSpPr/>
          <p:nvPr/>
        </p:nvSpPr>
        <p:spPr>
          <a:xfrm>
            <a:off x="777240" y="3712464"/>
            <a:ext cx="5349240" cy="274320"/>
          </a:xfrm>
          <a:prstGeom prst="rect">
            <a:avLst/>
          </a:prstGeom>
          <a:noFill/>
          <a:ln/>
        </p:spPr>
        <p:txBody>
          <a:bodyPr wrap="square" lIns="0" tIns="0" rIns="0" bIns="0" rtlCol="0" anchor="ctr"/>
          <a:lstStyle/>
          <a:p>
            <a:pPr indent="0" marL="0">
              <a:buNone/>
            </a:pPr>
            <a:r>
              <a:rPr lang="en-US" sz="1000" dirty="0">
                <a:solidFill>
                  <a:srgbClr val="FFFFFF"/>
                </a:solidFill>
              </a:rPr>
              <a:t>Documented fire-resistant management plan</a:t>
            </a:r>
            <a:endParaRPr lang="en-US" sz="1000" dirty="0"/>
          </a:p>
        </p:txBody>
      </p:sp>
      <p:sp>
        <p:nvSpPr>
          <p:cNvPr id="17" name="Shape 15"/>
          <p:cNvSpPr/>
          <p:nvPr/>
        </p:nvSpPr>
        <p:spPr>
          <a:xfrm>
            <a:off x="566928" y="4087368"/>
            <a:ext cx="118872" cy="118872"/>
          </a:xfrm>
          <a:prstGeom prst="ellipse">
            <a:avLst/>
          </a:prstGeom>
          <a:solidFill>
            <a:srgbClr val="C9A84C"/>
          </a:solidFill>
          <a:ln w="12700">
            <a:solidFill>
              <a:srgbClr val="C9A84C"/>
            </a:solidFill>
            <a:prstDash val="solid"/>
          </a:ln>
        </p:spPr>
      </p:sp>
      <p:sp>
        <p:nvSpPr>
          <p:cNvPr id="18" name="Text 16"/>
          <p:cNvSpPr/>
          <p:nvPr/>
        </p:nvSpPr>
        <p:spPr>
          <a:xfrm>
            <a:off x="777240" y="4023360"/>
            <a:ext cx="5349240" cy="274320"/>
          </a:xfrm>
          <a:prstGeom prst="rect">
            <a:avLst/>
          </a:prstGeom>
          <a:noFill/>
          <a:ln/>
        </p:spPr>
        <p:txBody>
          <a:bodyPr wrap="square" lIns="0" tIns="0" rIns="0" bIns="0" rtlCol="0" anchor="ctr"/>
          <a:lstStyle/>
          <a:p>
            <a:pPr indent="0" marL="0">
              <a:buNone/>
            </a:pPr>
            <a:r>
              <a:rPr lang="en-US" sz="1000" dirty="0">
                <a:solidFill>
                  <a:srgbClr val="FFFFFF"/>
                </a:solidFill>
              </a:rPr>
              <a:t>Custom home — GF zoning, ADU permitted</a:t>
            </a:r>
            <a:endParaRPr lang="en-US" sz="1000" dirty="0"/>
          </a:p>
        </p:txBody>
      </p:sp>
      <p:sp>
        <p:nvSpPr>
          <p:cNvPr id="19" name="Shape 17"/>
          <p:cNvSpPr/>
          <p:nvPr/>
        </p:nvSpPr>
        <p:spPr>
          <a:xfrm>
            <a:off x="566928" y="4398264"/>
            <a:ext cx="118872" cy="118872"/>
          </a:xfrm>
          <a:prstGeom prst="ellipse">
            <a:avLst/>
          </a:prstGeom>
          <a:solidFill>
            <a:srgbClr val="C9A84C"/>
          </a:solidFill>
          <a:ln w="12700">
            <a:solidFill>
              <a:srgbClr val="C9A84C"/>
            </a:solidFill>
            <a:prstDash val="solid"/>
          </a:ln>
        </p:spPr>
      </p:sp>
      <p:sp>
        <p:nvSpPr>
          <p:cNvPr id="20" name="Text 18"/>
          <p:cNvSpPr/>
          <p:nvPr/>
        </p:nvSpPr>
        <p:spPr>
          <a:xfrm>
            <a:off x="777240" y="4334256"/>
            <a:ext cx="5349240" cy="274320"/>
          </a:xfrm>
          <a:prstGeom prst="rect">
            <a:avLst/>
          </a:prstGeom>
          <a:noFill/>
          <a:ln/>
        </p:spPr>
        <p:txBody>
          <a:bodyPr wrap="square" lIns="0" tIns="0" rIns="0" bIns="0" rtlCol="0" anchor="ctr"/>
          <a:lstStyle/>
          <a:p>
            <a:pPr indent="0" marL="0">
              <a:buNone/>
            </a:pPr>
            <a:r>
              <a:rPr lang="en-US" sz="1000" dirty="0">
                <a:solidFill>
                  <a:srgbClr val="FFFFFF"/>
                </a:solidFill>
              </a:rPr>
              <a:t>Paved county road + internal sub-roads</a:t>
            </a:r>
            <a:endParaRPr lang="en-US" sz="1000" dirty="0"/>
          </a:p>
        </p:txBody>
      </p:sp>
      <p:sp>
        <p:nvSpPr>
          <p:cNvPr id="21" name="Shape 19"/>
          <p:cNvSpPr/>
          <p:nvPr/>
        </p:nvSpPr>
        <p:spPr>
          <a:xfrm>
            <a:off x="320040" y="4983480"/>
            <a:ext cx="6217920" cy="3291840"/>
          </a:xfrm>
          <a:prstGeom prst="roundRect">
            <a:avLst>
              <a:gd name="adj" fmla="val 3333"/>
            </a:avLst>
          </a:prstGeom>
          <a:solidFill>
            <a:srgbClr val="2C5F2D"/>
          </a:solidFill>
          <a:ln w="12700">
            <a:solidFill>
              <a:srgbClr val="4A7C59"/>
            </a:solidFill>
            <a:prstDash val="solid"/>
          </a:ln>
          <a:effectLst>
            <a:outerShdw sx="100000" sy="100000" kx="0" ky="0" algn="bl" rotWithShape="0" blurRad="76200" dist="25400" dir="2700000">
              <a:srgbClr val="000000">
                <a:alpha val="10000"/>
              </a:srgbClr>
            </a:outerShdw>
          </a:effectLst>
        </p:spPr>
      </p:sp>
      <p:sp>
        <p:nvSpPr>
          <p:cNvPr id="22" name="Text 20"/>
          <p:cNvSpPr/>
          <p:nvPr/>
        </p:nvSpPr>
        <p:spPr>
          <a:xfrm>
            <a:off x="548640" y="5138928"/>
            <a:ext cx="5760720" cy="274320"/>
          </a:xfrm>
          <a:prstGeom prst="rect">
            <a:avLst/>
          </a:prstGeom>
          <a:noFill/>
          <a:ln/>
        </p:spPr>
        <p:txBody>
          <a:bodyPr wrap="square" lIns="0" tIns="0" rIns="0" bIns="0" rtlCol="0" anchor="ctr"/>
          <a:lstStyle/>
          <a:p>
            <a:pPr indent="0" marL="0">
              <a:buNone/>
            </a:pPr>
            <a:r>
              <a:rPr lang="en-US" sz="800" b="1" spc="300" kern="0" dirty="0">
                <a:solidFill>
                  <a:srgbClr val="C9A84C"/>
                </a:solidFill>
              </a:rPr>
              <a:t>ADJACENT PARCEL</a:t>
            </a:r>
            <a:endParaRPr lang="en-US" sz="800" dirty="0"/>
          </a:p>
        </p:txBody>
      </p:sp>
      <p:sp>
        <p:nvSpPr>
          <p:cNvPr id="23" name="Text 21"/>
          <p:cNvSpPr/>
          <p:nvPr/>
        </p:nvSpPr>
        <p:spPr>
          <a:xfrm>
            <a:off x="548640" y="5376672"/>
            <a:ext cx="5760720" cy="566928"/>
          </a:xfrm>
          <a:prstGeom prst="rect">
            <a:avLst/>
          </a:prstGeom>
          <a:noFill/>
          <a:ln/>
        </p:spPr>
        <p:txBody>
          <a:bodyPr wrap="square" lIns="0" tIns="0" rIns="0" bIns="0" rtlCol="0" anchor="ctr"/>
          <a:lstStyle/>
          <a:p>
            <a:pPr indent="0" marL="0">
              <a:buNone/>
            </a:pPr>
            <a:r>
              <a:rPr lang="en-US" sz="3400" b="1" dirty="0">
                <a:solidFill>
                  <a:srgbClr val="FFFFFF"/>
                </a:solidFill>
                <a:latin typeface="Cambria" pitchFamily="34" charset="0"/>
                <a:ea typeface="Cambria" pitchFamily="34" charset="-122"/>
                <a:cs typeface="Cambria" pitchFamily="34" charset="-120"/>
              </a:rPr>
              <a:t>236 Acres</a:t>
            </a:r>
            <a:endParaRPr lang="en-US" sz="3400" dirty="0"/>
          </a:p>
        </p:txBody>
      </p:sp>
      <p:sp>
        <p:nvSpPr>
          <p:cNvPr id="24" name="Shape 22"/>
          <p:cNvSpPr/>
          <p:nvPr/>
        </p:nvSpPr>
        <p:spPr>
          <a:xfrm>
            <a:off x="566928" y="6099048"/>
            <a:ext cx="118872" cy="118872"/>
          </a:xfrm>
          <a:prstGeom prst="ellipse">
            <a:avLst/>
          </a:prstGeom>
          <a:solidFill>
            <a:srgbClr val="C9A84C"/>
          </a:solidFill>
          <a:ln w="12700">
            <a:solidFill>
              <a:srgbClr val="C9A84C"/>
            </a:solidFill>
            <a:prstDash val="solid"/>
          </a:ln>
        </p:spPr>
      </p:sp>
      <p:sp>
        <p:nvSpPr>
          <p:cNvPr id="25" name="Text 23"/>
          <p:cNvSpPr/>
          <p:nvPr/>
        </p:nvSpPr>
        <p:spPr>
          <a:xfrm>
            <a:off x="777240" y="6035040"/>
            <a:ext cx="5349240" cy="274320"/>
          </a:xfrm>
          <a:prstGeom prst="rect">
            <a:avLst/>
          </a:prstGeom>
          <a:noFill/>
          <a:ln/>
        </p:spPr>
        <p:txBody>
          <a:bodyPr wrap="square" lIns="0" tIns="0" rIns="0" bIns="0" rtlCol="0" anchor="ctr"/>
          <a:lstStyle/>
          <a:p>
            <a:pPr indent="0" marL="0">
              <a:buNone/>
            </a:pPr>
            <a:r>
              <a:rPr lang="en-US" sz="1000" dirty="0">
                <a:solidFill>
                  <a:srgbClr val="FFFFFF"/>
                </a:solidFill>
              </a:rPr>
              <a:t>~4 Million approved board feet</a:t>
            </a:r>
            <a:endParaRPr lang="en-US" sz="1000" dirty="0"/>
          </a:p>
        </p:txBody>
      </p:sp>
      <p:sp>
        <p:nvSpPr>
          <p:cNvPr id="26" name="Shape 24"/>
          <p:cNvSpPr/>
          <p:nvPr/>
        </p:nvSpPr>
        <p:spPr>
          <a:xfrm>
            <a:off x="566928" y="6409944"/>
            <a:ext cx="118872" cy="118872"/>
          </a:xfrm>
          <a:prstGeom prst="ellipse">
            <a:avLst/>
          </a:prstGeom>
          <a:solidFill>
            <a:srgbClr val="C9A84C"/>
          </a:solidFill>
          <a:ln w="12700">
            <a:solidFill>
              <a:srgbClr val="C9A84C"/>
            </a:solidFill>
            <a:prstDash val="solid"/>
          </a:ln>
        </p:spPr>
      </p:sp>
      <p:sp>
        <p:nvSpPr>
          <p:cNvPr id="27" name="Text 25"/>
          <p:cNvSpPr/>
          <p:nvPr/>
        </p:nvSpPr>
        <p:spPr>
          <a:xfrm>
            <a:off x="777240" y="6345936"/>
            <a:ext cx="5349240" cy="274320"/>
          </a:xfrm>
          <a:prstGeom prst="rect">
            <a:avLst/>
          </a:prstGeom>
          <a:noFill/>
          <a:ln/>
        </p:spPr>
        <p:txBody>
          <a:bodyPr wrap="square" lIns="0" tIns="0" rIns="0" bIns="0" rtlCol="0" anchor="ctr"/>
          <a:lstStyle/>
          <a:p>
            <a:pPr indent="0" marL="0">
              <a:buNone/>
            </a:pPr>
            <a:r>
              <a:rPr lang="en-US" sz="1000" dirty="0">
                <a:solidFill>
                  <a:srgbClr val="FFFFFF"/>
                </a:solidFill>
              </a:rPr>
              <a:t>Species: Ponderosa pine, Douglas fir, incense cedar</a:t>
            </a:r>
            <a:endParaRPr lang="en-US" sz="1000" dirty="0"/>
          </a:p>
        </p:txBody>
      </p:sp>
      <p:sp>
        <p:nvSpPr>
          <p:cNvPr id="28" name="Shape 26"/>
          <p:cNvSpPr/>
          <p:nvPr/>
        </p:nvSpPr>
        <p:spPr>
          <a:xfrm>
            <a:off x="566928" y="6720840"/>
            <a:ext cx="118872" cy="118872"/>
          </a:xfrm>
          <a:prstGeom prst="ellipse">
            <a:avLst/>
          </a:prstGeom>
          <a:solidFill>
            <a:srgbClr val="C9A84C"/>
          </a:solidFill>
          <a:ln w="12700">
            <a:solidFill>
              <a:srgbClr val="C9A84C"/>
            </a:solidFill>
            <a:prstDash val="solid"/>
          </a:ln>
        </p:spPr>
      </p:sp>
      <p:sp>
        <p:nvSpPr>
          <p:cNvPr id="29" name="Text 27"/>
          <p:cNvSpPr/>
          <p:nvPr/>
        </p:nvSpPr>
        <p:spPr>
          <a:xfrm>
            <a:off x="777240" y="6656832"/>
            <a:ext cx="5349240" cy="274320"/>
          </a:xfrm>
          <a:prstGeom prst="rect">
            <a:avLst/>
          </a:prstGeom>
          <a:noFill/>
          <a:ln/>
        </p:spPr>
        <p:txBody>
          <a:bodyPr wrap="square" lIns="0" tIns="0" rIns="0" bIns="0" rtlCol="0" anchor="ctr"/>
          <a:lstStyle/>
          <a:p>
            <a:pPr indent="0" marL="0">
              <a:buNone/>
            </a:pPr>
            <a:r>
              <a:rPr lang="en-US" sz="1000" dirty="0">
                <a:solidFill>
                  <a:srgbClr val="FFFFFF"/>
                </a:solidFill>
              </a:rPr>
              <a:t>Active NTMP in place</a:t>
            </a:r>
            <a:endParaRPr lang="en-US" sz="1000" dirty="0"/>
          </a:p>
        </p:txBody>
      </p:sp>
      <p:sp>
        <p:nvSpPr>
          <p:cNvPr id="30" name="Shape 28"/>
          <p:cNvSpPr/>
          <p:nvPr/>
        </p:nvSpPr>
        <p:spPr>
          <a:xfrm>
            <a:off x="566928" y="7031736"/>
            <a:ext cx="118872" cy="118872"/>
          </a:xfrm>
          <a:prstGeom prst="ellipse">
            <a:avLst/>
          </a:prstGeom>
          <a:solidFill>
            <a:srgbClr val="C9A84C"/>
          </a:solidFill>
          <a:ln w="12700">
            <a:solidFill>
              <a:srgbClr val="C9A84C"/>
            </a:solidFill>
            <a:prstDash val="solid"/>
          </a:ln>
        </p:spPr>
      </p:sp>
      <p:sp>
        <p:nvSpPr>
          <p:cNvPr id="31" name="Text 29"/>
          <p:cNvSpPr/>
          <p:nvPr/>
        </p:nvSpPr>
        <p:spPr>
          <a:xfrm>
            <a:off x="777240" y="6967728"/>
            <a:ext cx="5349240" cy="274320"/>
          </a:xfrm>
          <a:prstGeom prst="rect">
            <a:avLst/>
          </a:prstGeom>
          <a:noFill/>
          <a:ln/>
        </p:spPr>
        <p:txBody>
          <a:bodyPr wrap="square" lIns="0" tIns="0" rIns="0" bIns="0" rtlCol="0" anchor="ctr"/>
          <a:lstStyle/>
          <a:p>
            <a:pPr indent="0" marL="0">
              <a:buNone/>
            </a:pPr>
            <a:r>
              <a:rPr lang="en-US" sz="1000" dirty="0">
                <a:solidFill>
                  <a:srgbClr val="FFFFFF"/>
                </a:solidFill>
              </a:rPr>
              <a:t>Power on property</a:t>
            </a:r>
            <a:endParaRPr lang="en-US" sz="1000" dirty="0"/>
          </a:p>
        </p:txBody>
      </p:sp>
      <p:sp>
        <p:nvSpPr>
          <p:cNvPr id="32" name="Shape 30"/>
          <p:cNvSpPr/>
          <p:nvPr/>
        </p:nvSpPr>
        <p:spPr>
          <a:xfrm>
            <a:off x="566928" y="7342632"/>
            <a:ext cx="118872" cy="118872"/>
          </a:xfrm>
          <a:prstGeom prst="ellipse">
            <a:avLst/>
          </a:prstGeom>
          <a:solidFill>
            <a:srgbClr val="C9A84C"/>
          </a:solidFill>
          <a:ln w="12700">
            <a:solidFill>
              <a:srgbClr val="C9A84C"/>
            </a:solidFill>
            <a:prstDash val="solid"/>
          </a:ln>
        </p:spPr>
      </p:sp>
      <p:sp>
        <p:nvSpPr>
          <p:cNvPr id="33" name="Text 31"/>
          <p:cNvSpPr/>
          <p:nvPr/>
        </p:nvSpPr>
        <p:spPr>
          <a:xfrm>
            <a:off x="777240" y="7278624"/>
            <a:ext cx="5349240" cy="274320"/>
          </a:xfrm>
          <a:prstGeom prst="rect">
            <a:avLst/>
          </a:prstGeom>
          <a:noFill/>
          <a:ln/>
        </p:spPr>
        <p:txBody>
          <a:bodyPr wrap="square" lIns="0" tIns="0" rIns="0" bIns="0" rtlCol="0" anchor="ctr"/>
          <a:lstStyle/>
          <a:p>
            <a:pPr indent="0" marL="0">
              <a:buNone/>
            </a:pPr>
            <a:r>
              <a:rPr lang="en-US" sz="1000" dirty="0">
                <a:solidFill>
                  <a:srgbClr val="FFFFFF"/>
                </a:solidFill>
              </a:rPr>
              <a:t>Paved county road + internal sub-roads</a:t>
            </a:r>
            <a:endParaRPr lang="en-US" sz="1000" dirty="0"/>
          </a:p>
        </p:txBody>
      </p:sp>
      <p:sp>
        <p:nvSpPr>
          <p:cNvPr id="34" name="Shape 32"/>
          <p:cNvSpPr/>
          <p:nvPr/>
        </p:nvSpPr>
        <p:spPr>
          <a:xfrm>
            <a:off x="566928" y="7653528"/>
            <a:ext cx="118872" cy="118872"/>
          </a:xfrm>
          <a:prstGeom prst="ellipse">
            <a:avLst/>
          </a:prstGeom>
          <a:solidFill>
            <a:srgbClr val="C9A84C"/>
          </a:solidFill>
          <a:ln w="12700">
            <a:solidFill>
              <a:srgbClr val="C9A84C"/>
            </a:solidFill>
            <a:prstDash val="solid"/>
          </a:ln>
        </p:spPr>
      </p:sp>
      <p:sp>
        <p:nvSpPr>
          <p:cNvPr id="35" name="Text 33"/>
          <p:cNvSpPr/>
          <p:nvPr/>
        </p:nvSpPr>
        <p:spPr>
          <a:xfrm>
            <a:off x="777240" y="7589520"/>
            <a:ext cx="5349240" cy="274320"/>
          </a:xfrm>
          <a:prstGeom prst="rect">
            <a:avLst/>
          </a:prstGeom>
          <a:noFill/>
          <a:ln/>
        </p:spPr>
        <p:txBody>
          <a:bodyPr wrap="square" lIns="0" tIns="0" rIns="0" bIns="0" rtlCol="0" anchor="ctr"/>
          <a:lstStyle/>
          <a:p>
            <a:pPr indent="0" marL="0">
              <a:buNone/>
            </a:pPr>
            <a:r>
              <a:rPr lang="en-US" sz="1000" dirty="0">
                <a:solidFill>
                  <a:srgbClr val="FFFFFF"/>
                </a:solidFill>
              </a:rPr>
              <a:t>GF zoning — primary home + ADU permitted</a:t>
            </a:r>
            <a:endParaRPr lang="en-US" sz="1000" dirty="0"/>
          </a:p>
        </p:txBody>
      </p:sp>
      <p:sp>
        <p:nvSpPr>
          <p:cNvPr id="36" name="Shape 34"/>
          <p:cNvSpPr/>
          <p:nvPr/>
        </p:nvSpPr>
        <p:spPr>
          <a:xfrm>
            <a:off x="566928" y="7964424"/>
            <a:ext cx="118872" cy="118872"/>
          </a:xfrm>
          <a:prstGeom prst="ellipse">
            <a:avLst/>
          </a:prstGeom>
          <a:solidFill>
            <a:srgbClr val="C9A84C"/>
          </a:solidFill>
          <a:ln w="12700">
            <a:solidFill>
              <a:srgbClr val="C9A84C"/>
            </a:solidFill>
            <a:prstDash val="solid"/>
          </a:ln>
        </p:spPr>
      </p:sp>
      <p:sp>
        <p:nvSpPr>
          <p:cNvPr id="37" name="Text 35"/>
          <p:cNvSpPr/>
          <p:nvPr/>
        </p:nvSpPr>
        <p:spPr>
          <a:xfrm>
            <a:off x="777240" y="7900416"/>
            <a:ext cx="5349240" cy="274320"/>
          </a:xfrm>
          <a:prstGeom prst="rect">
            <a:avLst/>
          </a:prstGeom>
          <a:noFill/>
          <a:ln/>
        </p:spPr>
        <p:txBody>
          <a:bodyPr wrap="square" lIns="0" tIns="0" rIns="0" bIns="0" rtlCol="0" anchor="ctr"/>
          <a:lstStyle/>
          <a:p>
            <a:pPr indent="0" marL="0">
              <a:buNone/>
            </a:pPr>
            <a:r>
              <a:rPr lang="en-US" sz="1000" dirty="0">
                <a:solidFill>
                  <a:srgbClr val="FFFFFF"/>
                </a:solidFill>
              </a:rPr>
              <a:t>Rick holds recorded First Right of Refusal</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8F8F6"/>
        </a:solidFill>
      </p:bgPr>
    </p:bg>
    <p:spTree>
      <p:nvGrpSpPr>
        <p:cNvPr id="1" name=""/>
        <p:cNvGrpSpPr/>
        <p:nvPr/>
      </p:nvGrpSpPr>
      <p:grpSpPr>
        <a:xfrm>
          <a:off x="0" y="0"/>
          <a:ext cx="0" cy="0"/>
          <a:chOff x="0" y="0"/>
          <a:chExt cx="0" cy="0"/>
        </a:xfrm>
      </p:grpSpPr>
      <p:sp>
        <p:nvSpPr>
          <p:cNvPr id="2" name="Text 0"/>
          <p:cNvSpPr/>
          <p:nvPr/>
        </p:nvSpPr>
        <p:spPr>
          <a:xfrm>
            <a:off x="365760" y="320040"/>
            <a:ext cx="6126480" cy="274320"/>
          </a:xfrm>
          <a:prstGeom prst="rect">
            <a:avLst/>
          </a:prstGeom>
          <a:noFill/>
          <a:ln/>
        </p:spPr>
        <p:txBody>
          <a:bodyPr wrap="square" rtlCol="0" anchor="ctr"/>
          <a:lstStyle/>
          <a:p>
            <a:pPr indent="0" marL="0">
              <a:buNone/>
            </a:pPr>
            <a:r>
              <a:rPr lang="en-US" sz="900" b="1" spc="300" kern="0" dirty="0">
                <a:solidFill>
                  <a:srgbClr val="C9A84C"/>
                </a:solidFill>
              </a:rPr>
              <a:t>THE VALUE CASE</a:t>
            </a:r>
            <a:endParaRPr lang="en-US" sz="900" dirty="0"/>
          </a:p>
        </p:txBody>
      </p:sp>
      <p:sp>
        <p:nvSpPr>
          <p:cNvPr id="3" name="Text 1"/>
          <p:cNvSpPr/>
          <p:nvPr/>
        </p:nvSpPr>
        <p:spPr>
          <a:xfrm>
            <a:off x="365760" y="566928"/>
            <a:ext cx="6126480" cy="1005840"/>
          </a:xfrm>
          <a:prstGeom prst="rect">
            <a:avLst/>
          </a:prstGeom>
          <a:noFill/>
          <a:ln/>
        </p:spPr>
        <p:txBody>
          <a:bodyPr wrap="square" rtlCol="0" anchor="ctr"/>
          <a:lstStyle/>
          <a:p>
            <a:pPr indent="0" marL="0">
              <a:buNone/>
            </a:pPr>
            <a:r>
              <a:rPr lang="en-US" sz="2200" b="1" dirty="0">
                <a:solidFill>
                  <a:srgbClr val="1B3A2D"/>
                </a:solidFill>
                <a:latin typeface="Cambria" pitchFamily="34" charset="0"/>
                <a:ea typeface="Cambria" pitchFamily="34" charset="-122"/>
                <a:cs typeface="Cambria" pitchFamily="34" charset="-120"/>
              </a:rPr>
              <a:t>Priced at a $964,000+ Discount</a:t>
            </a:r>
            <a:endParaRPr lang="en-US" sz="2200" dirty="0"/>
          </a:p>
          <a:p>
            <a:pPr indent="0" marL="0">
              <a:buNone/>
            </a:pPr>
            <a:r>
              <a:rPr lang="en-US" sz="2200" b="1" dirty="0">
                <a:solidFill>
                  <a:srgbClr val="1B3A2D"/>
                </a:solidFill>
                <a:latin typeface="Cambria" pitchFamily="34" charset="0"/>
                <a:ea typeface="Cambria" pitchFamily="34" charset="-122"/>
                <a:cs typeface="Cambria" pitchFamily="34" charset="-120"/>
              </a:rPr>
              <a:t>to Conservative Asset Value</a:t>
            </a:r>
            <a:endParaRPr lang="en-US" sz="2200" dirty="0"/>
          </a:p>
        </p:txBody>
      </p:sp>
      <p:graphicFrame>
        <p:nvGraphicFramePr>
          <p:cNvPr id="4" name="Chart 0" descr=""/>
          <p:cNvGraphicFramePr/>
          <p:nvPr/>
        </p:nvGraphicFramePr>
        <p:xfrm>
          <a:off x="320040" y="1719072"/>
          <a:ext cx="6217920" cy="3291840"/>
        </p:xfrm>
        <a:graphic xmlns:a="http://schemas.openxmlformats.org/drawingml/2006/main">
          <a:graphicData uri="http://schemas.openxmlformats.org/drawingml/2006/chart">
            <c:chart xmlns:c="http://schemas.openxmlformats.org/drawingml/2006/chart" r:id="rId1"/>
          </a:graphicData>
        </a:graphic>
      </p:graphicFrame>
      <p:sp>
        <p:nvSpPr>
          <p:cNvPr id="5" name="Shape 2"/>
          <p:cNvSpPr/>
          <p:nvPr/>
        </p:nvSpPr>
        <p:spPr>
          <a:xfrm>
            <a:off x="320040" y="5257800"/>
            <a:ext cx="6217920" cy="402336"/>
          </a:xfrm>
          <a:prstGeom prst="roundRect">
            <a:avLst>
              <a:gd name="adj" fmla="val 13636"/>
            </a:avLst>
          </a:prstGeom>
          <a:solidFill>
            <a:srgbClr val="FFFFFF"/>
          </a:solidFill>
          <a:ln w="6350">
            <a:solidFill>
              <a:srgbClr val="E8E4DC"/>
            </a:solidFill>
            <a:prstDash val="solid"/>
          </a:ln>
        </p:spPr>
      </p:sp>
      <p:sp>
        <p:nvSpPr>
          <p:cNvPr id="6" name="Text 3"/>
          <p:cNvSpPr/>
          <p:nvPr/>
        </p:nvSpPr>
        <p:spPr>
          <a:xfrm>
            <a:off x="502920" y="5257800"/>
            <a:ext cx="4114800" cy="402336"/>
          </a:xfrm>
          <a:prstGeom prst="rect">
            <a:avLst/>
          </a:prstGeom>
          <a:noFill/>
          <a:ln/>
        </p:spPr>
        <p:txBody>
          <a:bodyPr wrap="square" lIns="0" tIns="0" rIns="0" bIns="0" rtlCol="0" anchor="ctr"/>
          <a:lstStyle/>
          <a:p>
            <a:pPr indent="0" marL="0">
              <a:buNone/>
            </a:pPr>
            <a:r>
              <a:rPr lang="en-US" sz="1000" dirty="0">
                <a:solidFill>
                  <a:srgbClr val="2D2D2D"/>
                </a:solidFill>
              </a:rPr>
              <a:t>7M bf Timber @ $350/mbf</a:t>
            </a:r>
            <a:endParaRPr lang="en-US" sz="1000" dirty="0"/>
          </a:p>
        </p:txBody>
      </p:sp>
      <p:sp>
        <p:nvSpPr>
          <p:cNvPr id="7" name="Text 4"/>
          <p:cNvSpPr/>
          <p:nvPr/>
        </p:nvSpPr>
        <p:spPr>
          <a:xfrm>
            <a:off x="4663440" y="5257800"/>
            <a:ext cx="1691640" cy="402336"/>
          </a:xfrm>
          <a:prstGeom prst="rect">
            <a:avLst/>
          </a:prstGeom>
          <a:noFill/>
          <a:ln/>
        </p:spPr>
        <p:txBody>
          <a:bodyPr wrap="square" lIns="0" tIns="0" rIns="0" bIns="0" rtlCol="0" anchor="ctr"/>
          <a:lstStyle/>
          <a:p>
            <a:pPr algn="r" indent="0" marL="0">
              <a:buNone/>
            </a:pPr>
            <a:r>
              <a:rPr lang="en-US" sz="1000" b="1" dirty="0">
                <a:solidFill>
                  <a:srgbClr val="1B3A2D"/>
                </a:solidFill>
              </a:rPr>
              <a:t>$2,450,000</a:t>
            </a:r>
            <a:endParaRPr lang="en-US" sz="1000" dirty="0"/>
          </a:p>
        </p:txBody>
      </p:sp>
      <p:sp>
        <p:nvSpPr>
          <p:cNvPr id="8" name="Shape 5"/>
          <p:cNvSpPr/>
          <p:nvPr/>
        </p:nvSpPr>
        <p:spPr>
          <a:xfrm>
            <a:off x="320040" y="5733288"/>
            <a:ext cx="6217920" cy="402336"/>
          </a:xfrm>
          <a:prstGeom prst="roundRect">
            <a:avLst>
              <a:gd name="adj" fmla="val 13636"/>
            </a:avLst>
          </a:prstGeom>
          <a:solidFill>
            <a:srgbClr val="FFFFFF"/>
          </a:solidFill>
          <a:ln w="6350">
            <a:solidFill>
              <a:srgbClr val="E8E4DC"/>
            </a:solidFill>
            <a:prstDash val="solid"/>
          </a:ln>
        </p:spPr>
      </p:sp>
      <p:sp>
        <p:nvSpPr>
          <p:cNvPr id="9" name="Text 6"/>
          <p:cNvSpPr/>
          <p:nvPr/>
        </p:nvSpPr>
        <p:spPr>
          <a:xfrm>
            <a:off x="502920" y="5733288"/>
            <a:ext cx="4114800" cy="402336"/>
          </a:xfrm>
          <a:prstGeom prst="rect">
            <a:avLst/>
          </a:prstGeom>
          <a:noFill/>
          <a:ln/>
        </p:spPr>
        <p:txBody>
          <a:bodyPr wrap="square" lIns="0" tIns="0" rIns="0" bIns="0" rtlCol="0" anchor="ctr"/>
          <a:lstStyle/>
          <a:p>
            <a:pPr indent="0" marL="0">
              <a:buNone/>
            </a:pPr>
            <a:r>
              <a:rPr lang="en-US" sz="1000" dirty="0">
                <a:solidFill>
                  <a:srgbClr val="2D2D2D"/>
                </a:solidFill>
              </a:rPr>
              <a:t>468 Acres Land @ $2,000/ac</a:t>
            </a:r>
            <a:endParaRPr lang="en-US" sz="1000" dirty="0"/>
          </a:p>
        </p:txBody>
      </p:sp>
      <p:sp>
        <p:nvSpPr>
          <p:cNvPr id="10" name="Text 7"/>
          <p:cNvSpPr/>
          <p:nvPr/>
        </p:nvSpPr>
        <p:spPr>
          <a:xfrm>
            <a:off x="4663440" y="5733288"/>
            <a:ext cx="1691640" cy="402336"/>
          </a:xfrm>
          <a:prstGeom prst="rect">
            <a:avLst/>
          </a:prstGeom>
          <a:noFill/>
          <a:ln/>
        </p:spPr>
        <p:txBody>
          <a:bodyPr wrap="square" lIns="0" tIns="0" rIns="0" bIns="0" rtlCol="0" anchor="ctr"/>
          <a:lstStyle/>
          <a:p>
            <a:pPr algn="r" indent="0" marL="0">
              <a:buNone/>
            </a:pPr>
            <a:r>
              <a:rPr lang="en-US" sz="1000" b="1" dirty="0">
                <a:solidFill>
                  <a:srgbClr val="1B3A2D"/>
                </a:solidFill>
              </a:rPr>
              <a:t>$936,000</a:t>
            </a:r>
            <a:endParaRPr lang="en-US" sz="1000" dirty="0"/>
          </a:p>
        </p:txBody>
      </p:sp>
      <p:sp>
        <p:nvSpPr>
          <p:cNvPr id="11" name="Shape 8"/>
          <p:cNvSpPr/>
          <p:nvPr/>
        </p:nvSpPr>
        <p:spPr>
          <a:xfrm>
            <a:off x="320040" y="6208776"/>
            <a:ext cx="6217920" cy="402336"/>
          </a:xfrm>
          <a:prstGeom prst="roundRect">
            <a:avLst>
              <a:gd name="adj" fmla="val 13636"/>
            </a:avLst>
          </a:prstGeom>
          <a:solidFill>
            <a:srgbClr val="FFFFFF"/>
          </a:solidFill>
          <a:ln w="6350">
            <a:solidFill>
              <a:srgbClr val="E8E4DC"/>
            </a:solidFill>
            <a:prstDash val="solid"/>
          </a:ln>
        </p:spPr>
      </p:sp>
      <p:sp>
        <p:nvSpPr>
          <p:cNvPr id="12" name="Text 9"/>
          <p:cNvSpPr/>
          <p:nvPr/>
        </p:nvSpPr>
        <p:spPr>
          <a:xfrm>
            <a:off x="502920" y="6208776"/>
            <a:ext cx="4114800" cy="402336"/>
          </a:xfrm>
          <a:prstGeom prst="rect">
            <a:avLst/>
          </a:prstGeom>
          <a:noFill/>
          <a:ln/>
        </p:spPr>
        <p:txBody>
          <a:bodyPr wrap="square" lIns="0" tIns="0" rIns="0" bIns="0" rtlCol="0" anchor="ctr"/>
          <a:lstStyle/>
          <a:p>
            <a:pPr indent="0" marL="0">
              <a:buNone/>
            </a:pPr>
            <a:r>
              <a:rPr lang="en-US" sz="1000" dirty="0">
                <a:solidFill>
                  <a:srgbClr val="2D2D2D"/>
                </a:solidFill>
              </a:rPr>
              <a:t>Custom Home &amp; Improvements</a:t>
            </a:r>
            <a:endParaRPr lang="en-US" sz="1000" dirty="0"/>
          </a:p>
        </p:txBody>
      </p:sp>
      <p:sp>
        <p:nvSpPr>
          <p:cNvPr id="13" name="Text 10"/>
          <p:cNvSpPr/>
          <p:nvPr/>
        </p:nvSpPr>
        <p:spPr>
          <a:xfrm>
            <a:off x="4663440" y="6208776"/>
            <a:ext cx="1691640" cy="402336"/>
          </a:xfrm>
          <a:prstGeom prst="rect">
            <a:avLst/>
          </a:prstGeom>
          <a:noFill/>
          <a:ln/>
        </p:spPr>
        <p:txBody>
          <a:bodyPr wrap="square" lIns="0" tIns="0" rIns="0" bIns="0" rtlCol="0" anchor="ctr"/>
          <a:lstStyle/>
          <a:p>
            <a:pPr algn="r" indent="0" marL="0">
              <a:buNone/>
            </a:pPr>
            <a:r>
              <a:rPr lang="en-US" sz="1000" b="1" dirty="0">
                <a:solidFill>
                  <a:srgbClr val="1B3A2D"/>
                </a:solidFill>
              </a:rPr>
              <a:t>$628,000+</a:t>
            </a:r>
            <a:endParaRPr lang="en-US" sz="1000" dirty="0"/>
          </a:p>
        </p:txBody>
      </p:sp>
      <p:sp>
        <p:nvSpPr>
          <p:cNvPr id="14" name="Shape 11"/>
          <p:cNvSpPr/>
          <p:nvPr/>
        </p:nvSpPr>
        <p:spPr>
          <a:xfrm>
            <a:off x="320040" y="6684264"/>
            <a:ext cx="6217920" cy="402336"/>
          </a:xfrm>
          <a:prstGeom prst="roundRect">
            <a:avLst>
              <a:gd name="adj" fmla="val 13636"/>
            </a:avLst>
          </a:prstGeom>
          <a:solidFill>
            <a:srgbClr val="FFFFFF"/>
          </a:solidFill>
          <a:ln w="6350">
            <a:solidFill>
              <a:srgbClr val="E8E4DC"/>
            </a:solidFill>
            <a:prstDash val="solid"/>
          </a:ln>
        </p:spPr>
      </p:sp>
      <p:sp>
        <p:nvSpPr>
          <p:cNvPr id="15" name="Text 12"/>
          <p:cNvSpPr/>
          <p:nvPr/>
        </p:nvSpPr>
        <p:spPr>
          <a:xfrm>
            <a:off x="502920" y="6684264"/>
            <a:ext cx="4114800" cy="402336"/>
          </a:xfrm>
          <a:prstGeom prst="rect">
            <a:avLst/>
          </a:prstGeom>
          <a:noFill/>
          <a:ln/>
        </p:spPr>
        <p:txBody>
          <a:bodyPr wrap="square" lIns="0" tIns="0" rIns="0" bIns="0" rtlCol="0" anchor="ctr"/>
          <a:lstStyle/>
          <a:p>
            <a:pPr indent="0" marL="0">
              <a:buNone/>
            </a:pPr>
            <a:r>
              <a:rPr lang="en-US" sz="1000" dirty="0">
                <a:solidFill>
                  <a:srgbClr val="2D2D2D"/>
                </a:solidFill>
              </a:rPr>
              <a:t>River Frontage Premium</a:t>
            </a:r>
            <a:endParaRPr lang="en-US" sz="1000" dirty="0"/>
          </a:p>
        </p:txBody>
      </p:sp>
      <p:sp>
        <p:nvSpPr>
          <p:cNvPr id="16" name="Text 13"/>
          <p:cNvSpPr/>
          <p:nvPr/>
        </p:nvSpPr>
        <p:spPr>
          <a:xfrm>
            <a:off x="4663440" y="6684264"/>
            <a:ext cx="1691640" cy="402336"/>
          </a:xfrm>
          <a:prstGeom prst="rect">
            <a:avLst/>
          </a:prstGeom>
          <a:noFill/>
          <a:ln/>
        </p:spPr>
        <p:txBody>
          <a:bodyPr wrap="square" lIns="0" tIns="0" rIns="0" bIns="0" rtlCol="0" anchor="ctr"/>
          <a:lstStyle/>
          <a:p>
            <a:pPr algn="r" indent="0" marL="0">
              <a:buNone/>
            </a:pPr>
            <a:r>
              <a:rPr lang="en-US" sz="1000" b="1" dirty="0">
                <a:solidFill>
                  <a:srgbClr val="1B3A2D"/>
                </a:solidFill>
              </a:rPr>
              <a:t>$200,000+</a:t>
            </a:r>
            <a:endParaRPr lang="en-US" sz="1000" dirty="0"/>
          </a:p>
        </p:txBody>
      </p:sp>
      <p:sp>
        <p:nvSpPr>
          <p:cNvPr id="17" name="Shape 14"/>
          <p:cNvSpPr/>
          <p:nvPr/>
        </p:nvSpPr>
        <p:spPr>
          <a:xfrm>
            <a:off x="320040" y="7159752"/>
            <a:ext cx="6217920" cy="402336"/>
          </a:xfrm>
          <a:prstGeom prst="roundRect">
            <a:avLst>
              <a:gd name="adj" fmla="val 13636"/>
            </a:avLst>
          </a:prstGeom>
          <a:solidFill>
            <a:srgbClr val="FFFFFF"/>
          </a:solidFill>
          <a:ln w="6350">
            <a:solidFill>
              <a:srgbClr val="E8E4DC"/>
            </a:solidFill>
            <a:prstDash val="solid"/>
          </a:ln>
        </p:spPr>
      </p:sp>
      <p:sp>
        <p:nvSpPr>
          <p:cNvPr id="18" name="Text 15"/>
          <p:cNvSpPr/>
          <p:nvPr/>
        </p:nvSpPr>
        <p:spPr>
          <a:xfrm>
            <a:off x="502920" y="7159752"/>
            <a:ext cx="4114800" cy="402336"/>
          </a:xfrm>
          <a:prstGeom prst="rect">
            <a:avLst/>
          </a:prstGeom>
          <a:noFill/>
          <a:ln/>
        </p:spPr>
        <p:txBody>
          <a:bodyPr wrap="square" lIns="0" tIns="0" rIns="0" bIns="0" rtlCol="0" anchor="ctr"/>
          <a:lstStyle/>
          <a:p>
            <a:pPr indent="0" marL="0">
              <a:buNone/>
            </a:pPr>
            <a:r>
              <a:rPr lang="en-US" sz="1000" dirty="0">
                <a:solidFill>
                  <a:srgbClr val="2D2D2D"/>
                </a:solidFill>
              </a:rPr>
              <a:t>Infrastructure (Roads/Power)</a:t>
            </a:r>
            <a:endParaRPr lang="en-US" sz="1000" dirty="0"/>
          </a:p>
        </p:txBody>
      </p:sp>
      <p:sp>
        <p:nvSpPr>
          <p:cNvPr id="19" name="Text 16"/>
          <p:cNvSpPr/>
          <p:nvPr/>
        </p:nvSpPr>
        <p:spPr>
          <a:xfrm>
            <a:off x="4663440" y="7159752"/>
            <a:ext cx="1691640" cy="402336"/>
          </a:xfrm>
          <a:prstGeom prst="rect">
            <a:avLst/>
          </a:prstGeom>
          <a:noFill/>
          <a:ln/>
        </p:spPr>
        <p:txBody>
          <a:bodyPr wrap="square" lIns="0" tIns="0" rIns="0" bIns="0" rtlCol="0" anchor="ctr"/>
          <a:lstStyle/>
          <a:p>
            <a:pPr algn="r" indent="0" marL="0">
              <a:buNone/>
            </a:pPr>
            <a:r>
              <a:rPr lang="en-US" sz="1000" b="1" dirty="0">
                <a:solidFill>
                  <a:srgbClr val="1B3A2D"/>
                </a:solidFill>
              </a:rPr>
              <a:t>$150,000+</a:t>
            </a:r>
            <a:endParaRPr lang="en-US" sz="1000" dirty="0"/>
          </a:p>
        </p:txBody>
      </p:sp>
      <p:sp>
        <p:nvSpPr>
          <p:cNvPr id="20" name="Shape 17"/>
          <p:cNvSpPr/>
          <p:nvPr/>
        </p:nvSpPr>
        <p:spPr>
          <a:xfrm>
            <a:off x="320040" y="7726680"/>
            <a:ext cx="6217920" cy="475488"/>
          </a:xfrm>
          <a:prstGeom prst="roundRect">
            <a:avLst>
              <a:gd name="adj" fmla="val 15385"/>
            </a:avLst>
          </a:prstGeom>
          <a:solidFill>
            <a:srgbClr val="1B3A2D"/>
          </a:solidFill>
          <a:ln w="12700">
            <a:solidFill>
              <a:srgbClr val="1B3A2D"/>
            </a:solidFill>
            <a:prstDash val="solid"/>
          </a:ln>
        </p:spPr>
      </p:sp>
      <p:sp>
        <p:nvSpPr>
          <p:cNvPr id="21" name="Text 18"/>
          <p:cNvSpPr/>
          <p:nvPr/>
        </p:nvSpPr>
        <p:spPr>
          <a:xfrm>
            <a:off x="502920" y="7754112"/>
            <a:ext cx="3200400" cy="420624"/>
          </a:xfrm>
          <a:prstGeom prst="rect">
            <a:avLst/>
          </a:prstGeom>
          <a:noFill/>
          <a:ln/>
        </p:spPr>
        <p:txBody>
          <a:bodyPr wrap="square" lIns="0" tIns="0" rIns="0" bIns="0" rtlCol="0" anchor="ctr"/>
          <a:lstStyle/>
          <a:p>
            <a:pPr indent="0" marL="0">
              <a:buNone/>
            </a:pPr>
            <a:r>
              <a:rPr lang="en-US" sz="1100" b="1" dirty="0">
                <a:solidFill>
                  <a:srgbClr val="FFFFFF"/>
                </a:solidFill>
              </a:rPr>
              <a:t>Total Asset Value</a:t>
            </a:r>
            <a:endParaRPr lang="en-US" sz="1100" dirty="0"/>
          </a:p>
        </p:txBody>
      </p:sp>
      <p:sp>
        <p:nvSpPr>
          <p:cNvPr id="22" name="Text 19"/>
          <p:cNvSpPr/>
          <p:nvPr/>
        </p:nvSpPr>
        <p:spPr>
          <a:xfrm>
            <a:off x="3703320" y="7754112"/>
            <a:ext cx="2194560" cy="420624"/>
          </a:xfrm>
          <a:prstGeom prst="rect">
            <a:avLst/>
          </a:prstGeom>
          <a:noFill/>
          <a:ln/>
        </p:spPr>
        <p:txBody>
          <a:bodyPr wrap="square" lIns="0" tIns="0" rIns="0" bIns="0" rtlCol="0" anchor="ctr"/>
          <a:lstStyle/>
          <a:p>
            <a:pPr algn="r" indent="0" marL="0">
              <a:buNone/>
            </a:pPr>
            <a:r>
              <a:rPr lang="en-US" sz="1200" b="1" dirty="0">
                <a:solidFill>
                  <a:srgbClr val="C9A84C"/>
                </a:solidFill>
              </a:rPr>
              <a:t>$4,364,000+</a:t>
            </a:r>
            <a:endParaRPr lang="en-US" sz="1200" dirty="0"/>
          </a:p>
        </p:txBody>
      </p:sp>
      <p:sp>
        <p:nvSpPr>
          <p:cNvPr id="23" name="Shape 20"/>
          <p:cNvSpPr/>
          <p:nvPr/>
        </p:nvSpPr>
        <p:spPr>
          <a:xfrm>
            <a:off x="320040" y="8302752"/>
            <a:ext cx="6217920" cy="475488"/>
          </a:xfrm>
          <a:prstGeom prst="roundRect">
            <a:avLst>
              <a:gd name="adj" fmla="val 15385"/>
            </a:avLst>
          </a:prstGeom>
          <a:solidFill>
            <a:srgbClr val="C9A84C"/>
          </a:solidFill>
          <a:ln w="12700">
            <a:solidFill>
              <a:srgbClr val="C9A84C"/>
            </a:solidFill>
            <a:prstDash val="solid"/>
          </a:ln>
        </p:spPr>
      </p:sp>
      <p:sp>
        <p:nvSpPr>
          <p:cNvPr id="24" name="Text 21"/>
          <p:cNvSpPr/>
          <p:nvPr/>
        </p:nvSpPr>
        <p:spPr>
          <a:xfrm>
            <a:off x="502920" y="8330184"/>
            <a:ext cx="3200400" cy="420624"/>
          </a:xfrm>
          <a:prstGeom prst="rect">
            <a:avLst/>
          </a:prstGeom>
          <a:noFill/>
          <a:ln/>
        </p:spPr>
        <p:txBody>
          <a:bodyPr wrap="square" lIns="0" tIns="0" rIns="0" bIns="0" rtlCol="0" anchor="ctr"/>
          <a:lstStyle/>
          <a:p>
            <a:pPr indent="0" marL="0">
              <a:buNone/>
            </a:pPr>
            <a:r>
              <a:rPr lang="en-US" sz="1100" b="1" dirty="0">
                <a:solidFill>
                  <a:srgbClr val="1B3A2D"/>
                </a:solidFill>
              </a:rPr>
              <a:t>Asking Price</a:t>
            </a:r>
            <a:endParaRPr lang="en-US" sz="1100" dirty="0"/>
          </a:p>
        </p:txBody>
      </p:sp>
      <p:sp>
        <p:nvSpPr>
          <p:cNvPr id="25" name="Text 22"/>
          <p:cNvSpPr/>
          <p:nvPr/>
        </p:nvSpPr>
        <p:spPr>
          <a:xfrm>
            <a:off x="3703320" y="8330184"/>
            <a:ext cx="2194560" cy="420624"/>
          </a:xfrm>
          <a:prstGeom prst="rect">
            <a:avLst/>
          </a:prstGeom>
          <a:noFill/>
          <a:ln/>
        </p:spPr>
        <p:txBody>
          <a:bodyPr wrap="square" lIns="0" tIns="0" rIns="0" bIns="0" rtlCol="0" anchor="ctr"/>
          <a:lstStyle/>
          <a:p>
            <a:pPr algn="r" indent="0" marL="0">
              <a:buNone/>
            </a:pPr>
            <a:r>
              <a:rPr lang="en-US" sz="1200" b="1" dirty="0">
                <a:solidFill>
                  <a:srgbClr val="1B3A2D"/>
                </a:solidFill>
              </a:rPr>
              <a:t>$3,400,000</a:t>
            </a:r>
            <a:endParaRPr lang="en-US" sz="1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1B3A2D"/>
        </a:solidFill>
      </p:bgPr>
    </p:bg>
    <p:spTree>
      <p:nvGrpSpPr>
        <p:cNvPr id="1" name=""/>
        <p:cNvGrpSpPr/>
        <p:nvPr/>
      </p:nvGrpSpPr>
      <p:grpSpPr>
        <a:xfrm>
          <a:off x="0" y="0"/>
          <a:ext cx="0" cy="0"/>
          <a:chOff x="0" y="0"/>
          <a:chExt cx="0" cy="0"/>
        </a:xfrm>
      </p:grpSpPr>
      <p:sp>
        <p:nvSpPr>
          <p:cNvPr id="2" name="Text 0"/>
          <p:cNvSpPr/>
          <p:nvPr/>
        </p:nvSpPr>
        <p:spPr>
          <a:xfrm>
            <a:off x="365760" y="256032"/>
            <a:ext cx="6126480" cy="237744"/>
          </a:xfrm>
          <a:prstGeom prst="rect">
            <a:avLst/>
          </a:prstGeom>
          <a:noFill/>
          <a:ln/>
        </p:spPr>
        <p:txBody>
          <a:bodyPr wrap="square" rtlCol="0" anchor="ctr"/>
          <a:lstStyle/>
          <a:p>
            <a:pPr indent="0" marL="0">
              <a:buNone/>
            </a:pPr>
            <a:r>
              <a:rPr lang="en-US" sz="900" b="1" spc="300" kern="0" dirty="0">
                <a:solidFill>
                  <a:srgbClr val="C9A84C"/>
                </a:solidFill>
              </a:rPr>
              <a:t>THE RESIDENCE</a:t>
            </a:r>
            <a:endParaRPr lang="en-US" sz="900" dirty="0"/>
          </a:p>
        </p:txBody>
      </p:sp>
      <p:sp>
        <p:nvSpPr>
          <p:cNvPr id="3" name="Text 1"/>
          <p:cNvSpPr/>
          <p:nvPr/>
        </p:nvSpPr>
        <p:spPr>
          <a:xfrm>
            <a:off x="365760" y="475488"/>
            <a:ext cx="6126480" cy="822960"/>
          </a:xfrm>
          <a:prstGeom prst="rect">
            <a:avLst/>
          </a:prstGeom>
          <a:noFill/>
          <a:ln/>
        </p:spPr>
        <p:txBody>
          <a:bodyPr wrap="square" rtlCol="0" anchor="ctr"/>
          <a:lstStyle/>
          <a:p>
            <a:pPr indent="0" marL="0">
              <a:buNone/>
            </a:pPr>
            <a:r>
              <a:rPr lang="en-US" sz="2100" b="1" dirty="0">
                <a:solidFill>
                  <a:srgbClr val="FFFFFF"/>
                </a:solidFill>
                <a:latin typeface="Cambria" pitchFamily="34" charset="0"/>
                <a:ea typeface="Cambria" pitchFamily="34" charset="-122"/>
                <a:cs typeface="Cambria" pitchFamily="34" charset="-120"/>
              </a:rPr>
              <a:t>An Architecturally Designed Home</a:t>
            </a:r>
            <a:endParaRPr lang="en-US" sz="2100" dirty="0"/>
          </a:p>
          <a:p>
            <a:pPr indent="0" marL="0">
              <a:buNone/>
            </a:pPr>
            <a:r>
              <a:rPr lang="en-US" sz="2100" b="1" dirty="0">
                <a:solidFill>
                  <a:srgbClr val="FFFFFF"/>
                </a:solidFill>
                <a:latin typeface="Cambria" pitchFamily="34" charset="0"/>
                <a:ea typeface="Cambria" pitchFamily="34" charset="-122"/>
                <a:cs typeface="Cambria" pitchFamily="34" charset="-120"/>
              </a:rPr>
              <a:t>Built for This Land.</a:t>
            </a:r>
            <a:endParaRPr lang="en-US" sz="2100" dirty="0"/>
          </a:p>
        </p:txBody>
      </p:sp>
      <p:pic>
        <p:nvPicPr>
          <p:cNvPr id="4" name="Image 0" descr="preencoded.png">    </p:cNvPr>
          <p:cNvPicPr>
            <a:picLocks noChangeAspect="1"/>
          </p:cNvPicPr>
          <p:nvPr/>
        </p:nvPicPr>
        <p:blipFill>
          <a:blip r:embed="rId1"/>
          <a:srcRect l="0" r="0" t="0" b="0"/>
          <a:stretch/>
        </p:blipFill>
        <p:spPr>
          <a:xfrm>
            <a:off x="320040" y="1371600"/>
            <a:ext cx="6217920" cy="2331720"/>
          </a:xfrm>
          <a:prstGeom prst="rect">
            <a:avLst/>
          </a:prstGeom>
        </p:spPr>
      </p:pic>
      <p:sp>
        <p:nvSpPr>
          <p:cNvPr id="5" name="Shape 2"/>
          <p:cNvSpPr/>
          <p:nvPr/>
        </p:nvSpPr>
        <p:spPr>
          <a:xfrm>
            <a:off x="320040" y="3502152"/>
            <a:ext cx="6217920" cy="292608"/>
          </a:xfrm>
          <a:prstGeom prst="roundRect">
            <a:avLst/>
          </a:prstGeom>
          <a:solidFill>
            <a:srgbClr val="1B3A2D"/>
          </a:solidFill>
          <a:ln w="9525">
            <a:solidFill>
              <a:srgbClr val="C9A84C"/>
            </a:solidFill>
            <a:prstDash val="solid"/>
          </a:ln>
        </p:spPr>
      </p:sp>
      <p:sp>
        <p:nvSpPr>
          <p:cNvPr id="6" name="Text 3"/>
          <p:cNvSpPr/>
          <p:nvPr/>
        </p:nvSpPr>
        <p:spPr>
          <a:xfrm>
            <a:off x="320040" y="3502152"/>
            <a:ext cx="6217920" cy="292608"/>
          </a:xfrm>
          <a:prstGeom prst="rect">
            <a:avLst/>
          </a:prstGeom>
          <a:noFill/>
          <a:ln/>
        </p:spPr>
        <p:txBody>
          <a:bodyPr wrap="square" lIns="0" tIns="0" rIns="0" bIns="0" rtlCol="0" anchor="ctr"/>
          <a:lstStyle/>
          <a:p>
            <a:pPr algn="ctr" indent="0" marL="0">
              <a:buNone/>
            </a:pPr>
            <a:r>
              <a:rPr lang="en-US" sz="850" b="1" dirty="0">
                <a:solidFill>
                  <a:srgbClr val="C9A84C"/>
                </a:solidFill>
              </a:rPr>
              <a:t>Custom Home Exterior — 3,000 ft Elevation, Sierra Nevada Foothills</a:t>
            </a:r>
            <a:endParaRPr lang="en-US" sz="850" dirty="0"/>
          </a:p>
        </p:txBody>
      </p:sp>
      <p:pic>
        <p:nvPicPr>
          <p:cNvPr id="7" name="Image 1" descr="preencoded.png">    </p:cNvPr>
          <p:cNvPicPr>
            <a:picLocks noChangeAspect="1"/>
          </p:cNvPicPr>
          <p:nvPr/>
        </p:nvPicPr>
        <p:blipFill>
          <a:blip r:embed="rId2"/>
          <a:srcRect l="0" r="0" t="0" b="0"/>
          <a:stretch/>
        </p:blipFill>
        <p:spPr>
          <a:xfrm>
            <a:off x="320040" y="3858768"/>
            <a:ext cx="2990088" cy="1691640"/>
          </a:xfrm>
          <a:prstGeom prst="rect">
            <a:avLst/>
          </a:prstGeom>
        </p:spPr>
      </p:pic>
      <p:sp>
        <p:nvSpPr>
          <p:cNvPr id="8" name="Shape 4"/>
          <p:cNvSpPr/>
          <p:nvPr/>
        </p:nvSpPr>
        <p:spPr>
          <a:xfrm>
            <a:off x="320040" y="5349240"/>
            <a:ext cx="2990088" cy="274320"/>
          </a:xfrm>
          <a:prstGeom prst="roundRect">
            <a:avLst/>
          </a:prstGeom>
          <a:solidFill>
            <a:srgbClr val="1B3A2D"/>
          </a:solidFill>
          <a:ln w="9525">
            <a:solidFill>
              <a:srgbClr val="C9A84C"/>
            </a:solidFill>
            <a:prstDash val="solid"/>
          </a:ln>
        </p:spPr>
      </p:sp>
      <p:sp>
        <p:nvSpPr>
          <p:cNvPr id="9" name="Text 5"/>
          <p:cNvSpPr/>
          <p:nvPr/>
        </p:nvSpPr>
        <p:spPr>
          <a:xfrm>
            <a:off x="320040" y="5349240"/>
            <a:ext cx="2990088" cy="274320"/>
          </a:xfrm>
          <a:prstGeom prst="rect">
            <a:avLst/>
          </a:prstGeom>
          <a:noFill/>
          <a:ln/>
        </p:spPr>
        <p:txBody>
          <a:bodyPr wrap="square" lIns="0" tIns="0" rIns="0" bIns="0" rtlCol="0" anchor="ctr"/>
          <a:lstStyle/>
          <a:p>
            <a:pPr algn="ctr" indent="0" marL="0">
              <a:buNone/>
            </a:pPr>
            <a:r>
              <a:rPr lang="en-US" sz="850" b="1" dirty="0">
                <a:solidFill>
                  <a:srgbClr val="C9A84C"/>
                </a:solidFill>
              </a:rPr>
              <a:t>Chef's Kitchen</a:t>
            </a:r>
            <a:endParaRPr lang="en-US" sz="850" dirty="0"/>
          </a:p>
        </p:txBody>
      </p:sp>
      <p:pic>
        <p:nvPicPr>
          <p:cNvPr id="10" name="Image 2" descr="preencoded.png">    </p:cNvPr>
          <p:cNvPicPr>
            <a:picLocks noChangeAspect="1"/>
          </p:cNvPicPr>
          <p:nvPr/>
        </p:nvPicPr>
        <p:blipFill>
          <a:blip r:embed="rId3"/>
          <a:srcRect l="0" r="0" t="0" b="0"/>
          <a:stretch/>
        </p:blipFill>
        <p:spPr>
          <a:xfrm>
            <a:off x="3547872" y="3858768"/>
            <a:ext cx="2990088" cy="1691640"/>
          </a:xfrm>
          <a:prstGeom prst="rect">
            <a:avLst/>
          </a:prstGeom>
        </p:spPr>
      </p:pic>
      <p:sp>
        <p:nvSpPr>
          <p:cNvPr id="11" name="Shape 6"/>
          <p:cNvSpPr/>
          <p:nvPr/>
        </p:nvSpPr>
        <p:spPr>
          <a:xfrm>
            <a:off x="3547872" y="5349240"/>
            <a:ext cx="2990088" cy="274320"/>
          </a:xfrm>
          <a:prstGeom prst="roundRect">
            <a:avLst/>
          </a:prstGeom>
          <a:solidFill>
            <a:srgbClr val="1B3A2D"/>
          </a:solidFill>
          <a:ln w="9525">
            <a:solidFill>
              <a:srgbClr val="C9A84C"/>
            </a:solidFill>
            <a:prstDash val="solid"/>
          </a:ln>
        </p:spPr>
      </p:sp>
      <p:sp>
        <p:nvSpPr>
          <p:cNvPr id="12" name="Text 7"/>
          <p:cNvSpPr/>
          <p:nvPr/>
        </p:nvSpPr>
        <p:spPr>
          <a:xfrm>
            <a:off x="3547872" y="5349240"/>
            <a:ext cx="2990088" cy="274320"/>
          </a:xfrm>
          <a:prstGeom prst="rect">
            <a:avLst/>
          </a:prstGeom>
          <a:noFill/>
          <a:ln/>
        </p:spPr>
        <p:txBody>
          <a:bodyPr wrap="square" lIns="0" tIns="0" rIns="0" bIns="0" rtlCol="0" anchor="ctr"/>
          <a:lstStyle/>
          <a:p>
            <a:pPr algn="ctr" indent="0" marL="0">
              <a:buNone/>
            </a:pPr>
            <a:r>
              <a:rPr lang="en-US" sz="850" b="1" dirty="0">
                <a:solidFill>
                  <a:srgbClr val="C9A84C"/>
                </a:solidFill>
              </a:rPr>
              <a:t>Great Room — Fireplace &amp; Views</a:t>
            </a:r>
            <a:endParaRPr lang="en-US" sz="850" dirty="0"/>
          </a:p>
        </p:txBody>
      </p:sp>
      <p:sp>
        <p:nvSpPr>
          <p:cNvPr id="13" name="Shape 8"/>
          <p:cNvSpPr/>
          <p:nvPr/>
        </p:nvSpPr>
        <p:spPr>
          <a:xfrm>
            <a:off x="320040" y="5742432"/>
            <a:ext cx="2011680" cy="713232"/>
          </a:xfrm>
          <a:prstGeom prst="roundRect">
            <a:avLst>
              <a:gd name="adj" fmla="val 10256"/>
            </a:avLst>
          </a:prstGeom>
          <a:solidFill>
            <a:srgbClr val="C9A84C"/>
          </a:solidFill>
          <a:ln w="12700">
            <a:solidFill>
              <a:srgbClr val="C9A84C"/>
            </a:solidFill>
            <a:prstDash val="solid"/>
          </a:ln>
        </p:spPr>
      </p:sp>
      <p:sp>
        <p:nvSpPr>
          <p:cNvPr id="14" name="Text 9"/>
          <p:cNvSpPr/>
          <p:nvPr/>
        </p:nvSpPr>
        <p:spPr>
          <a:xfrm>
            <a:off x="320040" y="5760720"/>
            <a:ext cx="2011680" cy="347472"/>
          </a:xfrm>
          <a:prstGeom prst="rect">
            <a:avLst/>
          </a:prstGeom>
          <a:noFill/>
          <a:ln/>
        </p:spPr>
        <p:txBody>
          <a:bodyPr wrap="square" lIns="0" tIns="0" rIns="0" bIns="0" rtlCol="0" anchor="b"/>
          <a:lstStyle/>
          <a:p>
            <a:pPr algn="ctr" indent="0" marL="0">
              <a:buNone/>
            </a:pPr>
            <a:r>
              <a:rPr lang="en-US" sz="1600" b="1" dirty="0">
                <a:solidFill>
                  <a:srgbClr val="1B3A2D"/>
                </a:solidFill>
                <a:latin typeface="Cambria" pitchFamily="34" charset="0"/>
                <a:ea typeface="Cambria" pitchFamily="34" charset="-122"/>
                <a:cs typeface="Cambria" pitchFamily="34" charset="-120"/>
              </a:rPr>
              <a:t>1,860 sf</a:t>
            </a:r>
            <a:endParaRPr lang="en-US" sz="1600" dirty="0"/>
          </a:p>
        </p:txBody>
      </p:sp>
      <p:sp>
        <p:nvSpPr>
          <p:cNvPr id="15" name="Text 10"/>
          <p:cNvSpPr/>
          <p:nvPr/>
        </p:nvSpPr>
        <p:spPr>
          <a:xfrm>
            <a:off x="320040" y="6108192"/>
            <a:ext cx="2011680" cy="256032"/>
          </a:xfrm>
          <a:prstGeom prst="rect">
            <a:avLst/>
          </a:prstGeom>
          <a:noFill/>
          <a:ln/>
        </p:spPr>
        <p:txBody>
          <a:bodyPr wrap="square" lIns="0" tIns="0" rIns="0" bIns="0" rtlCol="0" anchor="t"/>
          <a:lstStyle/>
          <a:p>
            <a:pPr algn="ctr" indent="0" marL="0">
              <a:buNone/>
            </a:pPr>
            <a:r>
              <a:rPr lang="en-US" sz="800" dirty="0">
                <a:solidFill>
                  <a:srgbClr val="1B3A2D"/>
                </a:solidFill>
              </a:rPr>
              <a:t>Living Area</a:t>
            </a:r>
            <a:endParaRPr lang="en-US" sz="800" dirty="0"/>
          </a:p>
        </p:txBody>
      </p:sp>
      <p:sp>
        <p:nvSpPr>
          <p:cNvPr id="16" name="Shape 11"/>
          <p:cNvSpPr/>
          <p:nvPr/>
        </p:nvSpPr>
        <p:spPr>
          <a:xfrm>
            <a:off x="2496312" y="5742432"/>
            <a:ext cx="2011680" cy="713232"/>
          </a:xfrm>
          <a:prstGeom prst="roundRect">
            <a:avLst>
              <a:gd name="adj" fmla="val 10256"/>
            </a:avLst>
          </a:prstGeom>
          <a:solidFill>
            <a:srgbClr val="C9A84C"/>
          </a:solidFill>
          <a:ln w="12700">
            <a:solidFill>
              <a:srgbClr val="C9A84C"/>
            </a:solidFill>
            <a:prstDash val="solid"/>
          </a:ln>
        </p:spPr>
      </p:sp>
      <p:sp>
        <p:nvSpPr>
          <p:cNvPr id="17" name="Text 12"/>
          <p:cNvSpPr/>
          <p:nvPr/>
        </p:nvSpPr>
        <p:spPr>
          <a:xfrm>
            <a:off x="2496312" y="5760720"/>
            <a:ext cx="2011680" cy="347472"/>
          </a:xfrm>
          <a:prstGeom prst="rect">
            <a:avLst/>
          </a:prstGeom>
          <a:noFill/>
          <a:ln/>
        </p:spPr>
        <p:txBody>
          <a:bodyPr wrap="square" lIns="0" tIns="0" rIns="0" bIns="0" rtlCol="0" anchor="b"/>
          <a:lstStyle/>
          <a:p>
            <a:pPr algn="ctr" indent="0" marL="0">
              <a:buNone/>
            </a:pPr>
            <a:r>
              <a:rPr lang="en-US" sz="1600" b="1" dirty="0">
                <a:solidFill>
                  <a:srgbClr val="1B3A2D"/>
                </a:solidFill>
                <a:latin typeface="Cambria" pitchFamily="34" charset="0"/>
                <a:ea typeface="Cambria" pitchFamily="34" charset="-122"/>
                <a:cs typeface="Cambria" pitchFamily="34" charset="-120"/>
              </a:rPr>
              <a:t>WUI</a:t>
            </a:r>
            <a:endParaRPr lang="en-US" sz="1600" dirty="0"/>
          </a:p>
        </p:txBody>
      </p:sp>
      <p:sp>
        <p:nvSpPr>
          <p:cNvPr id="18" name="Text 13"/>
          <p:cNvSpPr/>
          <p:nvPr/>
        </p:nvSpPr>
        <p:spPr>
          <a:xfrm>
            <a:off x="2496312" y="6108192"/>
            <a:ext cx="2011680" cy="256032"/>
          </a:xfrm>
          <a:prstGeom prst="rect">
            <a:avLst/>
          </a:prstGeom>
          <a:noFill/>
          <a:ln/>
        </p:spPr>
        <p:txBody>
          <a:bodyPr wrap="square" lIns="0" tIns="0" rIns="0" bIns="0" rtlCol="0" anchor="t"/>
          <a:lstStyle/>
          <a:p>
            <a:pPr algn="ctr" indent="0" marL="0">
              <a:buNone/>
            </a:pPr>
            <a:r>
              <a:rPr lang="en-US" sz="800" dirty="0">
                <a:solidFill>
                  <a:srgbClr val="1B3A2D"/>
                </a:solidFill>
              </a:rPr>
              <a:t>Fire Compliant</a:t>
            </a:r>
            <a:endParaRPr lang="en-US" sz="800" dirty="0"/>
          </a:p>
        </p:txBody>
      </p:sp>
      <p:sp>
        <p:nvSpPr>
          <p:cNvPr id="19" name="Shape 14"/>
          <p:cNvSpPr/>
          <p:nvPr/>
        </p:nvSpPr>
        <p:spPr>
          <a:xfrm>
            <a:off x="4672584" y="5742432"/>
            <a:ext cx="2011680" cy="713232"/>
          </a:xfrm>
          <a:prstGeom prst="roundRect">
            <a:avLst>
              <a:gd name="adj" fmla="val 10256"/>
            </a:avLst>
          </a:prstGeom>
          <a:solidFill>
            <a:srgbClr val="C9A84C"/>
          </a:solidFill>
          <a:ln w="12700">
            <a:solidFill>
              <a:srgbClr val="C9A84C"/>
            </a:solidFill>
            <a:prstDash val="solid"/>
          </a:ln>
        </p:spPr>
      </p:sp>
      <p:sp>
        <p:nvSpPr>
          <p:cNvPr id="20" name="Text 15"/>
          <p:cNvSpPr/>
          <p:nvPr/>
        </p:nvSpPr>
        <p:spPr>
          <a:xfrm>
            <a:off x="4672584" y="5760720"/>
            <a:ext cx="2011680" cy="347472"/>
          </a:xfrm>
          <a:prstGeom prst="rect">
            <a:avLst/>
          </a:prstGeom>
          <a:noFill/>
          <a:ln/>
        </p:spPr>
        <p:txBody>
          <a:bodyPr wrap="square" lIns="0" tIns="0" rIns="0" bIns="0" rtlCol="0" anchor="b"/>
          <a:lstStyle/>
          <a:p>
            <a:pPr algn="ctr" indent="0" marL="0">
              <a:buNone/>
            </a:pPr>
            <a:r>
              <a:rPr lang="en-US" sz="1600" b="1" dirty="0">
                <a:solidFill>
                  <a:srgbClr val="1B3A2D"/>
                </a:solidFill>
                <a:latin typeface="Cambria" pitchFamily="34" charset="0"/>
                <a:ea typeface="Cambria" pitchFamily="34" charset="-122"/>
                <a:cs typeface="Cambria" pitchFamily="34" charset="-120"/>
              </a:rPr>
              <a:t>Off-Grid</a:t>
            </a:r>
            <a:endParaRPr lang="en-US" sz="1600" dirty="0"/>
          </a:p>
        </p:txBody>
      </p:sp>
      <p:sp>
        <p:nvSpPr>
          <p:cNvPr id="21" name="Text 16"/>
          <p:cNvSpPr/>
          <p:nvPr/>
        </p:nvSpPr>
        <p:spPr>
          <a:xfrm>
            <a:off x="4672584" y="6108192"/>
            <a:ext cx="2011680" cy="256032"/>
          </a:xfrm>
          <a:prstGeom prst="rect">
            <a:avLst/>
          </a:prstGeom>
          <a:noFill/>
          <a:ln/>
        </p:spPr>
        <p:txBody>
          <a:bodyPr wrap="square" lIns="0" tIns="0" rIns="0" bIns="0" rtlCol="0" anchor="t"/>
          <a:lstStyle/>
          <a:p>
            <a:pPr algn="ctr" indent="0" marL="0">
              <a:buNone/>
            </a:pPr>
            <a:r>
              <a:rPr lang="en-US" sz="800" dirty="0">
                <a:solidFill>
                  <a:srgbClr val="1B3A2D"/>
                </a:solidFill>
              </a:rPr>
              <a:t>Solar Powered</a:t>
            </a:r>
            <a:endParaRPr lang="en-US" sz="800" dirty="0"/>
          </a:p>
        </p:txBody>
      </p:sp>
      <p:sp>
        <p:nvSpPr>
          <p:cNvPr id="22" name="Shape 17"/>
          <p:cNvSpPr/>
          <p:nvPr/>
        </p:nvSpPr>
        <p:spPr>
          <a:xfrm>
            <a:off x="320040" y="6565392"/>
            <a:ext cx="6217920" cy="566928"/>
          </a:xfrm>
          <a:prstGeom prst="roundRect">
            <a:avLst>
              <a:gd name="adj" fmla="val 11290"/>
            </a:avLst>
          </a:prstGeom>
          <a:solidFill>
            <a:srgbClr val="2C5F2D"/>
          </a:solidFill>
          <a:ln w="6350">
            <a:solidFill>
              <a:srgbClr val="4A7C59"/>
            </a:solidFill>
            <a:prstDash val="solid"/>
          </a:ln>
        </p:spPr>
      </p:sp>
      <p:sp>
        <p:nvSpPr>
          <p:cNvPr id="23" name="Shape 18"/>
          <p:cNvSpPr/>
          <p:nvPr/>
        </p:nvSpPr>
        <p:spPr>
          <a:xfrm>
            <a:off x="457200" y="6675120"/>
            <a:ext cx="347472" cy="347472"/>
          </a:xfrm>
          <a:prstGeom prst="ellipse">
            <a:avLst/>
          </a:prstGeom>
          <a:solidFill>
            <a:srgbClr val="C9A84C"/>
          </a:solidFill>
          <a:ln w="12700">
            <a:solidFill>
              <a:srgbClr val="C9A84C"/>
            </a:solidFill>
            <a:prstDash val="solid"/>
          </a:ln>
        </p:spPr>
      </p:sp>
      <p:pic>
        <p:nvPicPr>
          <p:cNvPr id="24" name="Image 3" descr="preencoded.png">    </p:cNvPr>
          <p:cNvPicPr>
            <a:picLocks noChangeAspect="1"/>
          </p:cNvPicPr>
          <p:nvPr/>
        </p:nvPicPr>
        <p:blipFill>
          <a:blip r:embed="rId4"/>
          <a:stretch>
            <a:fillRect/>
          </a:stretch>
        </p:blipFill>
        <p:spPr>
          <a:xfrm>
            <a:off x="539496" y="6748272"/>
            <a:ext cx="201168" cy="201168"/>
          </a:xfrm>
          <a:prstGeom prst="rect">
            <a:avLst/>
          </a:prstGeom>
        </p:spPr>
      </p:pic>
      <p:sp>
        <p:nvSpPr>
          <p:cNvPr id="25" name="Text 19"/>
          <p:cNvSpPr/>
          <p:nvPr/>
        </p:nvSpPr>
        <p:spPr>
          <a:xfrm>
            <a:off x="960120" y="6620256"/>
            <a:ext cx="5349240" cy="219456"/>
          </a:xfrm>
          <a:prstGeom prst="rect">
            <a:avLst/>
          </a:prstGeom>
          <a:noFill/>
          <a:ln/>
        </p:spPr>
        <p:txBody>
          <a:bodyPr wrap="square" lIns="0" tIns="0" rIns="0" bIns="0" rtlCol="0" anchor="ctr"/>
          <a:lstStyle/>
          <a:p>
            <a:pPr indent="0" marL="0">
              <a:buNone/>
            </a:pPr>
            <a:r>
              <a:rPr lang="en-US" sz="1000" b="1" dirty="0">
                <a:solidFill>
                  <a:srgbClr val="C9A84C"/>
                </a:solidFill>
              </a:rPr>
              <a:t>WUI Compliant Construction</a:t>
            </a:r>
            <a:endParaRPr lang="en-US" sz="1000" dirty="0"/>
          </a:p>
        </p:txBody>
      </p:sp>
      <p:sp>
        <p:nvSpPr>
          <p:cNvPr id="26" name="Text 20"/>
          <p:cNvSpPr/>
          <p:nvPr/>
        </p:nvSpPr>
        <p:spPr>
          <a:xfrm>
            <a:off x="960120" y="6858000"/>
            <a:ext cx="5349240" cy="237744"/>
          </a:xfrm>
          <a:prstGeom prst="rect">
            <a:avLst/>
          </a:prstGeom>
          <a:noFill/>
          <a:ln/>
        </p:spPr>
        <p:txBody>
          <a:bodyPr wrap="square" lIns="0" tIns="0" rIns="0" bIns="0" rtlCol="0" anchor="ctr"/>
          <a:lstStyle/>
          <a:p>
            <a:pPr indent="0" marL="0">
              <a:buNone/>
            </a:pPr>
            <a:r>
              <a:rPr lang="en-US" sz="850" dirty="0">
                <a:solidFill>
                  <a:srgbClr val="FFFFFF"/>
                </a:solidFill>
              </a:rPr>
              <a:t>Built to Wildland-Urban Interface fire standards — a critical advantage in today's California insurance environment.</a:t>
            </a:r>
            <a:endParaRPr lang="en-US" sz="850" dirty="0"/>
          </a:p>
        </p:txBody>
      </p:sp>
      <p:sp>
        <p:nvSpPr>
          <p:cNvPr id="27" name="Shape 21"/>
          <p:cNvSpPr/>
          <p:nvPr/>
        </p:nvSpPr>
        <p:spPr>
          <a:xfrm>
            <a:off x="320040" y="7205472"/>
            <a:ext cx="6217920" cy="566928"/>
          </a:xfrm>
          <a:prstGeom prst="roundRect">
            <a:avLst>
              <a:gd name="adj" fmla="val 11290"/>
            </a:avLst>
          </a:prstGeom>
          <a:solidFill>
            <a:srgbClr val="2C5F2D"/>
          </a:solidFill>
          <a:ln w="6350">
            <a:solidFill>
              <a:srgbClr val="4A7C59"/>
            </a:solidFill>
            <a:prstDash val="solid"/>
          </a:ln>
        </p:spPr>
      </p:sp>
      <p:sp>
        <p:nvSpPr>
          <p:cNvPr id="28" name="Shape 22"/>
          <p:cNvSpPr/>
          <p:nvPr/>
        </p:nvSpPr>
        <p:spPr>
          <a:xfrm>
            <a:off x="457200" y="7315200"/>
            <a:ext cx="347472" cy="347472"/>
          </a:xfrm>
          <a:prstGeom prst="ellipse">
            <a:avLst/>
          </a:prstGeom>
          <a:solidFill>
            <a:srgbClr val="C9A84C"/>
          </a:solidFill>
          <a:ln w="12700">
            <a:solidFill>
              <a:srgbClr val="C9A84C"/>
            </a:solidFill>
            <a:prstDash val="solid"/>
          </a:ln>
        </p:spPr>
      </p:sp>
      <p:pic>
        <p:nvPicPr>
          <p:cNvPr id="29" name="Image 4" descr="preencoded.png">    </p:cNvPr>
          <p:cNvPicPr>
            <a:picLocks noChangeAspect="1"/>
          </p:cNvPicPr>
          <p:nvPr/>
        </p:nvPicPr>
        <p:blipFill>
          <a:blip r:embed="rId5"/>
          <a:stretch>
            <a:fillRect/>
          </a:stretch>
        </p:blipFill>
        <p:spPr>
          <a:xfrm>
            <a:off x="539496" y="7388352"/>
            <a:ext cx="201168" cy="201168"/>
          </a:xfrm>
          <a:prstGeom prst="rect">
            <a:avLst/>
          </a:prstGeom>
        </p:spPr>
      </p:pic>
      <p:sp>
        <p:nvSpPr>
          <p:cNvPr id="30" name="Text 23"/>
          <p:cNvSpPr/>
          <p:nvPr/>
        </p:nvSpPr>
        <p:spPr>
          <a:xfrm>
            <a:off x="960120" y="7260336"/>
            <a:ext cx="5349240" cy="219456"/>
          </a:xfrm>
          <a:prstGeom prst="rect">
            <a:avLst/>
          </a:prstGeom>
          <a:noFill/>
          <a:ln/>
        </p:spPr>
        <p:txBody>
          <a:bodyPr wrap="square" lIns="0" tIns="0" rIns="0" bIns="0" rtlCol="0" anchor="ctr"/>
          <a:lstStyle/>
          <a:p>
            <a:pPr indent="0" marL="0">
              <a:buNone/>
            </a:pPr>
            <a:r>
              <a:rPr lang="en-US" sz="1000" b="1" dirty="0">
                <a:solidFill>
                  <a:srgbClr val="C9A84C"/>
                </a:solidFill>
              </a:rPr>
              <a:t>Radiant Floor Heating</a:t>
            </a:r>
            <a:endParaRPr lang="en-US" sz="1000" dirty="0"/>
          </a:p>
        </p:txBody>
      </p:sp>
      <p:sp>
        <p:nvSpPr>
          <p:cNvPr id="31" name="Text 24"/>
          <p:cNvSpPr/>
          <p:nvPr/>
        </p:nvSpPr>
        <p:spPr>
          <a:xfrm>
            <a:off x="960120" y="7498080"/>
            <a:ext cx="5349240" cy="237744"/>
          </a:xfrm>
          <a:prstGeom prst="rect">
            <a:avLst/>
          </a:prstGeom>
          <a:noFill/>
          <a:ln/>
        </p:spPr>
        <p:txBody>
          <a:bodyPr wrap="square" lIns="0" tIns="0" rIns="0" bIns="0" rtlCol="0" anchor="ctr"/>
          <a:lstStyle/>
          <a:p>
            <a:pPr indent="0" marL="0">
              <a:buNone/>
            </a:pPr>
            <a:r>
              <a:rPr lang="en-US" sz="850" dirty="0">
                <a:solidFill>
                  <a:srgbClr val="FFFFFF"/>
                </a:solidFill>
              </a:rPr>
              <a:t>Whole-home radiant system — efficient, even warmth with no forced air. Ideal for the 3,000-ft Sierra Nevada elevation.</a:t>
            </a:r>
            <a:endParaRPr lang="en-US" sz="850" dirty="0"/>
          </a:p>
        </p:txBody>
      </p:sp>
      <p:sp>
        <p:nvSpPr>
          <p:cNvPr id="32" name="Shape 25"/>
          <p:cNvSpPr/>
          <p:nvPr/>
        </p:nvSpPr>
        <p:spPr>
          <a:xfrm>
            <a:off x="320040" y="7845552"/>
            <a:ext cx="6217920" cy="566928"/>
          </a:xfrm>
          <a:prstGeom prst="roundRect">
            <a:avLst>
              <a:gd name="adj" fmla="val 11290"/>
            </a:avLst>
          </a:prstGeom>
          <a:solidFill>
            <a:srgbClr val="2C5F2D"/>
          </a:solidFill>
          <a:ln w="6350">
            <a:solidFill>
              <a:srgbClr val="4A7C59"/>
            </a:solidFill>
            <a:prstDash val="solid"/>
          </a:ln>
        </p:spPr>
      </p:sp>
      <p:sp>
        <p:nvSpPr>
          <p:cNvPr id="33" name="Shape 26"/>
          <p:cNvSpPr/>
          <p:nvPr/>
        </p:nvSpPr>
        <p:spPr>
          <a:xfrm>
            <a:off x="457200" y="7955280"/>
            <a:ext cx="347472" cy="347472"/>
          </a:xfrm>
          <a:prstGeom prst="ellipse">
            <a:avLst/>
          </a:prstGeom>
          <a:solidFill>
            <a:srgbClr val="C9A84C"/>
          </a:solidFill>
          <a:ln w="12700">
            <a:solidFill>
              <a:srgbClr val="C9A84C"/>
            </a:solidFill>
            <a:prstDash val="solid"/>
          </a:ln>
        </p:spPr>
      </p:sp>
      <p:pic>
        <p:nvPicPr>
          <p:cNvPr id="34" name="Image 5" descr="preencoded.png">    </p:cNvPr>
          <p:cNvPicPr>
            <a:picLocks noChangeAspect="1"/>
          </p:cNvPicPr>
          <p:nvPr/>
        </p:nvPicPr>
        <p:blipFill>
          <a:blip r:embed="rId6"/>
          <a:stretch>
            <a:fillRect/>
          </a:stretch>
        </p:blipFill>
        <p:spPr>
          <a:xfrm>
            <a:off x="539496" y="8028432"/>
            <a:ext cx="201168" cy="201168"/>
          </a:xfrm>
          <a:prstGeom prst="rect">
            <a:avLst/>
          </a:prstGeom>
        </p:spPr>
      </p:pic>
      <p:sp>
        <p:nvSpPr>
          <p:cNvPr id="35" name="Text 27"/>
          <p:cNvSpPr/>
          <p:nvPr/>
        </p:nvSpPr>
        <p:spPr>
          <a:xfrm>
            <a:off x="960120" y="7900416"/>
            <a:ext cx="5349240" cy="219456"/>
          </a:xfrm>
          <a:prstGeom prst="rect">
            <a:avLst/>
          </a:prstGeom>
          <a:noFill/>
          <a:ln/>
        </p:spPr>
        <p:txBody>
          <a:bodyPr wrap="square" lIns="0" tIns="0" rIns="0" bIns="0" rtlCol="0" anchor="ctr"/>
          <a:lstStyle/>
          <a:p>
            <a:pPr indent="0" marL="0">
              <a:buNone/>
            </a:pPr>
            <a:r>
              <a:rPr lang="en-US" sz="1000" b="1" dirty="0">
                <a:solidFill>
                  <a:srgbClr val="C9A84C"/>
                </a:solidFill>
              </a:rPr>
              <a:t>Solar — Off-Grid Capable</a:t>
            </a:r>
            <a:endParaRPr lang="en-US" sz="1000" dirty="0"/>
          </a:p>
        </p:txBody>
      </p:sp>
      <p:sp>
        <p:nvSpPr>
          <p:cNvPr id="36" name="Text 28"/>
          <p:cNvSpPr/>
          <p:nvPr/>
        </p:nvSpPr>
        <p:spPr>
          <a:xfrm>
            <a:off x="960120" y="8138160"/>
            <a:ext cx="5349240" cy="237744"/>
          </a:xfrm>
          <a:prstGeom prst="rect">
            <a:avLst/>
          </a:prstGeom>
          <a:noFill/>
          <a:ln/>
        </p:spPr>
        <p:txBody>
          <a:bodyPr wrap="square" lIns="0" tIns="0" rIns="0" bIns="0" rtlCol="0" anchor="ctr"/>
          <a:lstStyle/>
          <a:p>
            <a:pPr indent="0" marL="0">
              <a:buNone/>
            </a:pPr>
            <a:r>
              <a:rPr lang="en-US" sz="850" dirty="0">
                <a:solidFill>
                  <a:srgbClr val="FFFFFF"/>
                </a:solidFill>
              </a:rPr>
              <a:t>Full solar with battery storage. Operates independently from the grid — self-sufficient and resilient.</a:t>
            </a:r>
            <a:endParaRPr lang="en-US" sz="850" dirty="0"/>
          </a:p>
        </p:txBody>
      </p:sp>
      <p:sp>
        <p:nvSpPr>
          <p:cNvPr id="37" name="Shape 29"/>
          <p:cNvSpPr/>
          <p:nvPr/>
        </p:nvSpPr>
        <p:spPr>
          <a:xfrm>
            <a:off x="320040" y="8485632"/>
            <a:ext cx="6217920" cy="566928"/>
          </a:xfrm>
          <a:prstGeom prst="roundRect">
            <a:avLst>
              <a:gd name="adj" fmla="val 11290"/>
            </a:avLst>
          </a:prstGeom>
          <a:solidFill>
            <a:srgbClr val="2C5F2D"/>
          </a:solidFill>
          <a:ln w="6350">
            <a:solidFill>
              <a:srgbClr val="4A7C59"/>
            </a:solidFill>
            <a:prstDash val="solid"/>
          </a:ln>
        </p:spPr>
      </p:sp>
      <p:sp>
        <p:nvSpPr>
          <p:cNvPr id="38" name="Shape 30"/>
          <p:cNvSpPr/>
          <p:nvPr/>
        </p:nvSpPr>
        <p:spPr>
          <a:xfrm>
            <a:off x="457200" y="8595360"/>
            <a:ext cx="347472" cy="347472"/>
          </a:xfrm>
          <a:prstGeom prst="ellipse">
            <a:avLst/>
          </a:prstGeom>
          <a:solidFill>
            <a:srgbClr val="C9A84C"/>
          </a:solidFill>
          <a:ln w="12700">
            <a:solidFill>
              <a:srgbClr val="C9A84C"/>
            </a:solidFill>
            <a:prstDash val="solid"/>
          </a:ln>
        </p:spPr>
      </p:sp>
      <p:pic>
        <p:nvPicPr>
          <p:cNvPr id="39" name="Image 6" descr="preencoded.png">    </p:cNvPr>
          <p:cNvPicPr>
            <a:picLocks noChangeAspect="1"/>
          </p:cNvPicPr>
          <p:nvPr/>
        </p:nvPicPr>
        <p:blipFill>
          <a:blip r:embed="rId7"/>
          <a:stretch>
            <a:fillRect/>
          </a:stretch>
        </p:blipFill>
        <p:spPr>
          <a:xfrm>
            <a:off x="539496" y="8668512"/>
            <a:ext cx="201168" cy="201168"/>
          </a:xfrm>
          <a:prstGeom prst="rect">
            <a:avLst/>
          </a:prstGeom>
        </p:spPr>
      </p:pic>
      <p:sp>
        <p:nvSpPr>
          <p:cNvPr id="40" name="Text 31"/>
          <p:cNvSpPr/>
          <p:nvPr/>
        </p:nvSpPr>
        <p:spPr>
          <a:xfrm>
            <a:off x="960120" y="8540496"/>
            <a:ext cx="5349240" cy="219456"/>
          </a:xfrm>
          <a:prstGeom prst="rect">
            <a:avLst/>
          </a:prstGeom>
          <a:noFill/>
          <a:ln/>
        </p:spPr>
        <p:txBody>
          <a:bodyPr wrap="square" lIns="0" tIns="0" rIns="0" bIns="0" rtlCol="0" anchor="ctr"/>
          <a:lstStyle/>
          <a:p>
            <a:pPr indent="0" marL="0">
              <a:buNone/>
            </a:pPr>
            <a:r>
              <a:rPr lang="en-US" sz="1000" b="1" dirty="0">
                <a:solidFill>
                  <a:srgbClr val="C9A84C"/>
                </a:solidFill>
              </a:rPr>
              <a:t>ADU Permitted</a:t>
            </a:r>
            <a:endParaRPr lang="en-US" sz="1000" dirty="0"/>
          </a:p>
        </p:txBody>
      </p:sp>
      <p:sp>
        <p:nvSpPr>
          <p:cNvPr id="41" name="Text 32"/>
          <p:cNvSpPr/>
          <p:nvPr/>
        </p:nvSpPr>
        <p:spPr>
          <a:xfrm>
            <a:off x="960120" y="8778240"/>
            <a:ext cx="5349240" cy="237744"/>
          </a:xfrm>
          <a:prstGeom prst="rect">
            <a:avLst/>
          </a:prstGeom>
          <a:noFill/>
          <a:ln/>
        </p:spPr>
        <p:txBody>
          <a:bodyPr wrap="square" lIns="0" tIns="0" rIns="0" bIns="0" rtlCol="0" anchor="ctr"/>
          <a:lstStyle/>
          <a:p>
            <a:pPr indent="0" marL="0">
              <a:buNone/>
            </a:pPr>
            <a:r>
              <a:rPr lang="en-US" sz="850" dirty="0">
                <a:solidFill>
                  <a:srgbClr val="FFFFFF"/>
                </a:solidFill>
              </a:rPr>
              <a:t>GF zoning permits an additional dwelling — caretaker, guest accommodation, or rental income.</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8F8F6"/>
        </a:solidFill>
      </p:bgPr>
    </p:bg>
    <p:spTree>
      <p:nvGrpSpPr>
        <p:cNvPr id="1" name=""/>
        <p:cNvGrpSpPr/>
        <p:nvPr/>
      </p:nvGrpSpPr>
      <p:grpSpPr>
        <a:xfrm>
          <a:off x="0" y="0"/>
          <a:ext cx="0" cy="0"/>
          <a:chOff x="0" y="0"/>
          <a:chExt cx="0" cy="0"/>
        </a:xfrm>
      </p:grpSpPr>
      <p:sp>
        <p:nvSpPr>
          <p:cNvPr id="2" name="Text 0"/>
          <p:cNvSpPr/>
          <p:nvPr/>
        </p:nvSpPr>
        <p:spPr>
          <a:xfrm>
            <a:off x="365760" y="320040"/>
            <a:ext cx="6126480" cy="274320"/>
          </a:xfrm>
          <a:prstGeom prst="rect">
            <a:avLst/>
          </a:prstGeom>
          <a:noFill/>
          <a:ln/>
        </p:spPr>
        <p:txBody>
          <a:bodyPr wrap="square" rtlCol="0" anchor="ctr"/>
          <a:lstStyle/>
          <a:p>
            <a:pPr indent="0" marL="0">
              <a:buNone/>
            </a:pPr>
            <a:r>
              <a:rPr lang="en-US" sz="900" b="1" spc="300" kern="0" dirty="0">
                <a:solidFill>
                  <a:srgbClr val="C9A84C"/>
                </a:solidFill>
              </a:rPr>
              <a:t>INCOME &amp; RETURNS</a:t>
            </a:r>
            <a:endParaRPr lang="en-US" sz="900" dirty="0"/>
          </a:p>
        </p:txBody>
      </p:sp>
      <p:sp>
        <p:nvSpPr>
          <p:cNvPr id="3" name="Text 1"/>
          <p:cNvSpPr/>
          <p:nvPr/>
        </p:nvSpPr>
        <p:spPr>
          <a:xfrm>
            <a:off x="365760" y="566928"/>
            <a:ext cx="6126480" cy="685800"/>
          </a:xfrm>
          <a:prstGeom prst="rect">
            <a:avLst/>
          </a:prstGeom>
          <a:noFill/>
          <a:ln/>
        </p:spPr>
        <p:txBody>
          <a:bodyPr wrap="square" rtlCol="0" anchor="ctr"/>
          <a:lstStyle/>
          <a:p>
            <a:pPr indent="0" marL="0">
              <a:buNone/>
            </a:pPr>
            <a:r>
              <a:rPr lang="en-US" sz="2200" b="1" dirty="0">
                <a:solidFill>
                  <a:srgbClr val="1B3A2D"/>
                </a:solidFill>
                <a:latin typeface="Cambria" pitchFamily="34" charset="0"/>
                <a:ea typeface="Cambria" pitchFamily="34" charset="-122"/>
                <a:cs typeface="Cambria" pitchFamily="34" charset="-120"/>
              </a:rPr>
              <a:t>Multiple Independent Return Drivers</a:t>
            </a:r>
            <a:endParaRPr lang="en-US" sz="2200" dirty="0"/>
          </a:p>
        </p:txBody>
      </p:sp>
      <p:sp>
        <p:nvSpPr>
          <p:cNvPr id="4" name="Shape 2"/>
          <p:cNvSpPr/>
          <p:nvPr/>
        </p:nvSpPr>
        <p:spPr>
          <a:xfrm>
            <a:off x="320040" y="1444752"/>
            <a:ext cx="6217920" cy="1627632"/>
          </a:xfrm>
          <a:prstGeom prst="roundRect">
            <a:avLst>
              <a:gd name="adj" fmla="val 5618"/>
            </a:avLst>
          </a:prstGeom>
          <a:solidFill>
            <a:srgbClr val="FFFFFF"/>
          </a:solidFill>
          <a:ln w="6350">
            <a:solidFill>
              <a:srgbClr val="E0DAD0"/>
            </a:solidFill>
            <a:prstDash val="solid"/>
          </a:ln>
          <a:effectLst>
            <a:outerShdw sx="100000" sy="100000" kx="0" ky="0" algn="bl" rotWithShape="0" blurRad="76200" dist="25400" dir="2700000">
              <a:srgbClr val="000000">
                <a:alpha val="10000"/>
              </a:srgbClr>
            </a:outerShdw>
          </a:effectLst>
        </p:spPr>
      </p:sp>
      <p:sp>
        <p:nvSpPr>
          <p:cNvPr id="5" name="Shape 3"/>
          <p:cNvSpPr/>
          <p:nvPr/>
        </p:nvSpPr>
        <p:spPr>
          <a:xfrm>
            <a:off x="502920" y="1645920"/>
            <a:ext cx="502920" cy="502920"/>
          </a:xfrm>
          <a:prstGeom prst="ellipse">
            <a:avLst/>
          </a:prstGeom>
          <a:solidFill>
            <a:srgbClr val="1B3A2D"/>
          </a:solidFill>
          <a:ln w="12700">
            <a:solidFill>
              <a:srgbClr val="1B3A2D"/>
            </a:solidFill>
            <a:prstDash val="solid"/>
          </a:ln>
        </p:spPr>
      </p:sp>
      <p:pic>
        <p:nvPicPr>
          <p:cNvPr id="6" name="Image 0" descr="preencoded.png">    </p:cNvPr>
          <p:cNvPicPr>
            <a:picLocks noChangeAspect="1"/>
          </p:cNvPicPr>
          <p:nvPr/>
        </p:nvPicPr>
        <p:blipFill>
          <a:blip r:embed="rId1"/>
          <a:stretch>
            <a:fillRect/>
          </a:stretch>
        </p:blipFill>
        <p:spPr>
          <a:xfrm>
            <a:off x="585216" y="1728216"/>
            <a:ext cx="338328" cy="338328"/>
          </a:xfrm>
          <a:prstGeom prst="rect">
            <a:avLst/>
          </a:prstGeom>
        </p:spPr>
      </p:pic>
      <p:sp>
        <p:nvSpPr>
          <p:cNvPr id="7" name="Text 4"/>
          <p:cNvSpPr/>
          <p:nvPr/>
        </p:nvSpPr>
        <p:spPr>
          <a:xfrm>
            <a:off x="1143000" y="1581912"/>
            <a:ext cx="2926080" cy="292608"/>
          </a:xfrm>
          <a:prstGeom prst="rect">
            <a:avLst/>
          </a:prstGeom>
          <a:noFill/>
          <a:ln/>
        </p:spPr>
        <p:txBody>
          <a:bodyPr wrap="square" lIns="0" tIns="0" rIns="0" bIns="0" rtlCol="0" anchor="ctr"/>
          <a:lstStyle/>
          <a:p>
            <a:pPr indent="0" marL="0">
              <a:buNone/>
            </a:pPr>
            <a:r>
              <a:rPr lang="en-US" sz="1300" b="1" dirty="0">
                <a:solidFill>
                  <a:srgbClr val="1B3A2D"/>
                </a:solidFill>
              </a:rPr>
              <a:t>Timber Harvest</a:t>
            </a:r>
            <a:endParaRPr lang="en-US" sz="1300" dirty="0"/>
          </a:p>
        </p:txBody>
      </p:sp>
      <p:sp>
        <p:nvSpPr>
          <p:cNvPr id="8" name="Text 5"/>
          <p:cNvSpPr/>
          <p:nvPr/>
        </p:nvSpPr>
        <p:spPr>
          <a:xfrm>
            <a:off x="1143000" y="1874520"/>
            <a:ext cx="5120640" cy="256032"/>
          </a:xfrm>
          <a:prstGeom prst="rect">
            <a:avLst/>
          </a:prstGeom>
          <a:noFill/>
          <a:ln/>
        </p:spPr>
        <p:txBody>
          <a:bodyPr wrap="square" lIns="0" tIns="0" rIns="0" bIns="0" rtlCol="0" anchor="ctr"/>
          <a:lstStyle/>
          <a:p>
            <a:pPr indent="0" marL="0">
              <a:buNone/>
            </a:pPr>
            <a:r>
              <a:rPr lang="en-US" sz="1200" b="1" dirty="0">
                <a:solidFill>
                  <a:srgbClr val="C9A84C"/>
                </a:solidFill>
              </a:rPr>
              <a:t>Long-Term Upside</a:t>
            </a:r>
            <a:endParaRPr lang="en-US" sz="1200" dirty="0"/>
          </a:p>
        </p:txBody>
      </p:sp>
      <p:sp>
        <p:nvSpPr>
          <p:cNvPr id="9" name="Text 6"/>
          <p:cNvSpPr/>
          <p:nvPr/>
        </p:nvSpPr>
        <p:spPr>
          <a:xfrm>
            <a:off x="502920" y="2221992"/>
            <a:ext cx="5577840" cy="566928"/>
          </a:xfrm>
          <a:prstGeom prst="rect">
            <a:avLst/>
          </a:prstGeom>
          <a:noFill/>
          <a:ln/>
        </p:spPr>
        <p:txBody>
          <a:bodyPr wrap="square" lIns="0" tIns="0" rIns="0" bIns="0" rtlCol="0" anchor="ctr"/>
          <a:lstStyle/>
          <a:p>
            <a:pPr indent="0" marL="0">
              <a:buNone/>
            </a:pPr>
            <a:r>
              <a:rPr lang="en-US" sz="950" dirty="0">
                <a:solidFill>
                  <a:srgbClr val="5A6B5D"/>
                </a:solidFill>
              </a:rPr>
              <a:t>7M bf of ponderosa pine, Douglas fir &amp; incense cedar. Harvest-ready under two active NTMPs. Specialty cedar markets provide SPI-independent pricing options.</a:t>
            </a:r>
            <a:endParaRPr lang="en-US" sz="950" dirty="0"/>
          </a:p>
        </p:txBody>
      </p:sp>
      <p:sp>
        <p:nvSpPr>
          <p:cNvPr id="10" name="Text 7"/>
          <p:cNvSpPr/>
          <p:nvPr/>
        </p:nvSpPr>
        <p:spPr>
          <a:xfrm>
            <a:off x="502920" y="2871216"/>
            <a:ext cx="5577840" cy="164592"/>
          </a:xfrm>
          <a:prstGeom prst="rect">
            <a:avLst/>
          </a:prstGeom>
          <a:noFill/>
          <a:ln/>
        </p:spPr>
        <p:txBody>
          <a:bodyPr wrap="square" lIns="0" tIns="0" rIns="0" bIns="0" rtlCol="0" anchor="ctr"/>
          <a:lstStyle/>
          <a:p>
            <a:pPr indent="0" marL="0">
              <a:buNone/>
            </a:pPr>
            <a:r>
              <a:rPr lang="en-US" sz="800" i="1" dirty="0">
                <a:solidFill>
                  <a:srgbClr val="4A7C59"/>
                </a:solidFill>
              </a:rPr>
              <a:t>↳ Positioned as appreciation upside, not primary return</a:t>
            </a:r>
            <a:endParaRPr lang="en-US" sz="800" dirty="0"/>
          </a:p>
        </p:txBody>
      </p:sp>
      <p:sp>
        <p:nvSpPr>
          <p:cNvPr id="11" name="Shape 8"/>
          <p:cNvSpPr/>
          <p:nvPr/>
        </p:nvSpPr>
        <p:spPr>
          <a:xfrm>
            <a:off x="320040" y="3255264"/>
            <a:ext cx="6217920" cy="1627632"/>
          </a:xfrm>
          <a:prstGeom prst="roundRect">
            <a:avLst>
              <a:gd name="adj" fmla="val 5618"/>
            </a:avLst>
          </a:prstGeom>
          <a:solidFill>
            <a:srgbClr val="FFFFFF"/>
          </a:solidFill>
          <a:ln w="6350">
            <a:solidFill>
              <a:srgbClr val="E0DAD0"/>
            </a:solidFill>
            <a:prstDash val="solid"/>
          </a:ln>
          <a:effectLst>
            <a:outerShdw sx="100000" sy="100000" kx="0" ky="0" algn="bl" rotWithShape="0" blurRad="76200" dist="25400" dir="2700000">
              <a:srgbClr val="000000">
                <a:alpha val="10000"/>
              </a:srgbClr>
            </a:outerShdw>
          </a:effectLst>
        </p:spPr>
      </p:sp>
      <p:sp>
        <p:nvSpPr>
          <p:cNvPr id="12" name="Shape 9"/>
          <p:cNvSpPr/>
          <p:nvPr/>
        </p:nvSpPr>
        <p:spPr>
          <a:xfrm>
            <a:off x="502920" y="3456432"/>
            <a:ext cx="502920" cy="502920"/>
          </a:xfrm>
          <a:prstGeom prst="ellipse">
            <a:avLst/>
          </a:prstGeom>
          <a:solidFill>
            <a:srgbClr val="1B3A2D"/>
          </a:solidFill>
          <a:ln w="12700">
            <a:solidFill>
              <a:srgbClr val="1B3A2D"/>
            </a:solidFill>
            <a:prstDash val="solid"/>
          </a:ln>
        </p:spPr>
      </p:sp>
      <p:pic>
        <p:nvPicPr>
          <p:cNvPr id="13" name="Image 1" descr="preencoded.png">    </p:cNvPr>
          <p:cNvPicPr>
            <a:picLocks noChangeAspect="1"/>
          </p:cNvPicPr>
          <p:nvPr/>
        </p:nvPicPr>
        <p:blipFill>
          <a:blip r:embed="rId2"/>
          <a:stretch>
            <a:fillRect/>
          </a:stretch>
        </p:blipFill>
        <p:spPr>
          <a:xfrm>
            <a:off x="585216" y="3538728"/>
            <a:ext cx="338328" cy="338328"/>
          </a:xfrm>
          <a:prstGeom prst="rect">
            <a:avLst/>
          </a:prstGeom>
        </p:spPr>
      </p:pic>
      <p:sp>
        <p:nvSpPr>
          <p:cNvPr id="14" name="Text 10"/>
          <p:cNvSpPr/>
          <p:nvPr/>
        </p:nvSpPr>
        <p:spPr>
          <a:xfrm>
            <a:off x="1143000" y="3392424"/>
            <a:ext cx="2926080" cy="292608"/>
          </a:xfrm>
          <a:prstGeom prst="rect">
            <a:avLst/>
          </a:prstGeom>
          <a:noFill/>
          <a:ln/>
        </p:spPr>
        <p:txBody>
          <a:bodyPr wrap="square" lIns="0" tIns="0" rIns="0" bIns="0" rtlCol="0" anchor="ctr"/>
          <a:lstStyle/>
          <a:p>
            <a:pPr indent="0" marL="0">
              <a:buNone/>
            </a:pPr>
            <a:r>
              <a:rPr lang="en-US" sz="1300" b="1" dirty="0">
                <a:solidFill>
                  <a:srgbClr val="1B3A2D"/>
                </a:solidFill>
              </a:rPr>
              <a:t>Carbon Credits</a:t>
            </a:r>
            <a:endParaRPr lang="en-US" sz="1300" dirty="0"/>
          </a:p>
        </p:txBody>
      </p:sp>
      <p:sp>
        <p:nvSpPr>
          <p:cNvPr id="15" name="Text 11"/>
          <p:cNvSpPr/>
          <p:nvPr/>
        </p:nvSpPr>
        <p:spPr>
          <a:xfrm>
            <a:off x="1143000" y="3685032"/>
            <a:ext cx="5120640" cy="256032"/>
          </a:xfrm>
          <a:prstGeom prst="rect">
            <a:avLst/>
          </a:prstGeom>
          <a:noFill/>
          <a:ln/>
        </p:spPr>
        <p:txBody>
          <a:bodyPr wrap="square" lIns="0" tIns="0" rIns="0" bIns="0" rtlCol="0" anchor="ctr"/>
          <a:lstStyle/>
          <a:p>
            <a:pPr indent="0" marL="0">
              <a:buNone/>
            </a:pPr>
            <a:r>
              <a:rPr lang="en-US" sz="1200" b="1" dirty="0">
                <a:solidFill>
                  <a:srgbClr val="C9A84C"/>
                </a:solidFill>
              </a:rPr>
              <a:t>$25K – $90K / year</a:t>
            </a:r>
            <a:endParaRPr lang="en-US" sz="1200" dirty="0"/>
          </a:p>
        </p:txBody>
      </p:sp>
      <p:sp>
        <p:nvSpPr>
          <p:cNvPr id="16" name="Text 12"/>
          <p:cNvSpPr/>
          <p:nvPr/>
        </p:nvSpPr>
        <p:spPr>
          <a:xfrm>
            <a:off x="502920" y="4032504"/>
            <a:ext cx="5577840" cy="566928"/>
          </a:xfrm>
          <a:prstGeom prst="rect">
            <a:avLst/>
          </a:prstGeom>
          <a:noFill/>
          <a:ln/>
        </p:spPr>
        <p:txBody>
          <a:bodyPr wrap="square" lIns="0" tIns="0" rIns="0" bIns="0" rtlCol="0" anchor="ctr"/>
          <a:lstStyle/>
          <a:p>
            <a:pPr indent="0" marL="0">
              <a:buNone/>
            </a:pPr>
            <a:r>
              <a:rPr lang="en-US" sz="950" dirty="0">
                <a:solidFill>
                  <a:srgbClr val="5A6B5D"/>
                </a:solidFill>
              </a:rPr>
              <a:t>Voluntary market: $25K–$45K/yr. California ARB compliance: $60K–$90K/yr. CFIP and NTMP history are strong eligibility signals.</a:t>
            </a:r>
            <a:endParaRPr lang="en-US" sz="950" dirty="0"/>
          </a:p>
        </p:txBody>
      </p:sp>
      <p:sp>
        <p:nvSpPr>
          <p:cNvPr id="17" name="Text 13"/>
          <p:cNvSpPr/>
          <p:nvPr/>
        </p:nvSpPr>
        <p:spPr>
          <a:xfrm>
            <a:off x="502920" y="4681728"/>
            <a:ext cx="5577840" cy="164592"/>
          </a:xfrm>
          <a:prstGeom prst="rect">
            <a:avLst/>
          </a:prstGeom>
          <a:noFill/>
          <a:ln/>
        </p:spPr>
        <p:txBody>
          <a:bodyPr wrap="square" lIns="0" tIns="0" rIns="0" bIns="0" rtlCol="0" anchor="ctr"/>
          <a:lstStyle/>
          <a:p>
            <a:pPr indent="0" marL="0">
              <a:buNone/>
            </a:pPr>
            <a:r>
              <a:rPr lang="en-US" sz="800" i="1" dirty="0">
                <a:solidFill>
                  <a:srgbClr val="4A7C59"/>
                </a:solidFill>
              </a:rPr>
              <a:t>↳ Independent of timber pricing — concurrent income</a:t>
            </a:r>
            <a:endParaRPr lang="en-US" sz="800" dirty="0"/>
          </a:p>
        </p:txBody>
      </p:sp>
      <p:sp>
        <p:nvSpPr>
          <p:cNvPr id="18" name="Shape 14"/>
          <p:cNvSpPr/>
          <p:nvPr/>
        </p:nvSpPr>
        <p:spPr>
          <a:xfrm>
            <a:off x="320040" y="5065776"/>
            <a:ext cx="6217920" cy="1627632"/>
          </a:xfrm>
          <a:prstGeom prst="roundRect">
            <a:avLst>
              <a:gd name="adj" fmla="val 5618"/>
            </a:avLst>
          </a:prstGeom>
          <a:solidFill>
            <a:srgbClr val="FFFFFF"/>
          </a:solidFill>
          <a:ln w="6350">
            <a:solidFill>
              <a:srgbClr val="E0DAD0"/>
            </a:solidFill>
            <a:prstDash val="solid"/>
          </a:ln>
          <a:effectLst>
            <a:outerShdw sx="100000" sy="100000" kx="0" ky="0" algn="bl" rotWithShape="0" blurRad="76200" dist="25400" dir="2700000">
              <a:srgbClr val="000000">
                <a:alpha val="10000"/>
              </a:srgbClr>
            </a:outerShdw>
          </a:effectLst>
        </p:spPr>
      </p:sp>
      <p:sp>
        <p:nvSpPr>
          <p:cNvPr id="19" name="Shape 15"/>
          <p:cNvSpPr/>
          <p:nvPr/>
        </p:nvSpPr>
        <p:spPr>
          <a:xfrm>
            <a:off x="502920" y="5266944"/>
            <a:ext cx="502920" cy="502920"/>
          </a:xfrm>
          <a:prstGeom prst="ellipse">
            <a:avLst/>
          </a:prstGeom>
          <a:solidFill>
            <a:srgbClr val="1B3A2D"/>
          </a:solidFill>
          <a:ln w="12700">
            <a:solidFill>
              <a:srgbClr val="1B3A2D"/>
            </a:solidFill>
            <a:prstDash val="solid"/>
          </a:ln>
        </p:spPr>
      </p:sp>
      <p:pic>
        <p:nvPicPr>
          <p:cNvPr id="20" name="Image 2" descr="preencoded.png">    </p:cNvPr>
          <p:cNvPicPr>
            <a:picLocks noChangeAspect="1"/>
          </p:cNvPicPr>
          <p:nvPr/>
        </p:nvPicPr>
        <p:blipFill>
          <a:blip r:embed="rId3"/>
          <a:stretch>
            <a:fillRect/>
          </a:stretch>
        </p:blipFill>
        <p:spPr>
          <a:xfrm>
            <a:off x="585216" y="5349240"/>
            <a:ext cx="338328" cy="338328"/>
          </a:xfrm>
          <a:prstGeom prst="rect">
            <a:avLst/>
          </a:prstGeom>
        </p:spPr>
      </p:pic>
      <p:sp>
        <p:nvSpPr>
          <p:cNvPr id="21" name="Text 16"/>
          <p:cNvSpPr/>
          <p:nvPr/>
        </p:nvSpPr>
        <p:spPr>
          <a:xfrm>
            <a:off x="1143000" y="5202936"/>
            <a:ext cx="2926080" cy="292608"/>
          </a:xfrm>
          <a:prstGeom prst="rect">
            <a:avLst/>
          </a:prstGeom>
          <a:noFill/>
          <a:ln/>
        </p:spPr>
        <p:txBody>
          <a:bodyPr wrap="square" lIns="0" tIns="0" rIns="0" bIns="0" rtlCol="0" anchor="ctr"/>
          <a:lstStyle/>
          <a:p>
            <a:pPr indent="0" marL="0">
              <a:buNone/>
            </a:pPr>
            <a:r>
              <a:rPr lang="en-US" sz="1300" b="1" dirty="0">
                <a:solidFill>
                  <a:srgbClr val="1B3A2D"/>
                </a:solidFill>
              </a:rPr>
              <a:t>Conservation Easement</a:t>
            </a:r>
            <a:endParaRPr lang="en-US" sz="1300" dirty="0"/>
          </a:p>
        </p:txBody>
      </p:sp>
      <p:sp>
        <p:nvSpPr>
          <p:cNvPr id="22" name="Text 17"/>
          <p:cNvSpPr/>
          <p:nvPr/>
        </p:nvSpPr>
        <p:spPr>
          <a:xfrm>
            <a:off x="1143000" y="5495544"/>
            <a:ext cx="5120640" cy="256032"/>
          </a:xfrm>
          <a:prstGeom prst="rect">
            <a:avLst/>
          </a:prstGeom>
          <a:noFill/>
          <a:ln/>
        </p:spPr>
        <p:txBody>
          <a:bodyPr wrap="square" lIns="0" tIns="0" rIns="0" bIns="0" rtlCol="0" anchor="ctr"/>
          <a:lstStyle/>
          <a:p>
            <a:pPr indent="0" marL="0">
              <a:buNone/>
            </a:pPr>
            <a:r>
              <a:rPr lang="en-US" sz="1200" b="1" dirty="0">
                <a:solidFill>
                  <a:srgbClr val="C9A84C"/>
                </a:solidFill>
              </a:rPr>
              <a:t>$500K – $1M+ Deduction</a:t>
            </a:r>
            <a:endParaRPr lang="en-US" sz="1200" dirty="0"/>
          </a:p>
        </p:txBody>
      </p:sp>
      <p:sp>
        <p:nvSpPr>
          <p:cNvPr id="23" name="Text 18"/>
          <p:cNvSpPr/>
          <p:nvPr/>
        </p:nvSpPr>
        <p:spPr>
          <a:xfrm>
            <a:off x="502920" y="5843016"/>
            <a:ext cx="5577840" cy="566928"/>
          </a:xfrm>
          <a:prstGeom prst="rect">
            <a:avLst/>
          </a:prstGeom>
          <a:noFill/>
          <a:ln/>
        </p:spPr>
        <p:txBody>
          <a:bodyPr wrap="square" lIns="0" tIns="0" rIns="0" bIns="0" rtlCol="0" anchor="ctr"/>
          <a:lstStyle/>
          <a:p>
            <a:pPr indent="0" marL="0">
              <a:buNone/>
            </a:pPr>
            <a:r>
              <a:rPr lang="en-US" sz="950" dirty="0">
                <a:solidFill>
                  <a:srgbClr val="5A6B5D"/>
                </a:solidFill>
              </a:rPr>
              <a:t>River frontage + managed forest are ideal easement candidates. Federal deduction can be structured in year of acquisition.</a:t>
            </a:r>
            <a:endParaRPr lang="en-US" sz="950" dirty="0"/>
          </a:p>
        </p:txBody>
      </p:sp>
      <p:sp>
        <p:nvSpPr>
          <p:cNvPr id="24" name="Text 19"/>
          <p:cNvSpPr/>
          <p:nvPr/>
        </p:nvSpPr>
        <p:spPr>
          <a:xfrm>
            <a:off x="502920" y="6492240"/>
            <a:ext cx="5577840" cy="164592"/>
          </a:xfrm>
          <a:prstGeom prst="rect">
            <a:avLst/>
          </a:prstGeom>
          <a:noFill/>
          <a:ln/>
        </p:spPr>
        <p:txBody>
          <a:bodyPr wrap="square" lIns="0" tIns="0" rIns="0" bIns="0" rtlCol="0" anchor="ctr"/>
          <a:lstStyle/>
          <a:p>
            <a:pPr indent="0" marL="0">
              <a:buNone/>
            </a:pPr>
            <a:r>
              <a:rPr lang="en-US" sz="800" i="1" dirty="0">
                <a:solidFill>
                  <a:srgbClr val="4A7C59"/>
                </a:solidFill>
              </a:rPr>
              <a:t>↳ One-time federal tax benefit — significant for right buyer</a:t>
            </a:r>
            <a:endParaRPr lang="en-US" sz="800" dirty="0"/>
          </a:p>
        </p:txBody>
      </p:sp>
      <p:sp>
        <p:nvSpPr>
          <p:cNvPr id="25" name="Shape 20"/>
          <p:cNvSpPr/>
          <p:nvPr/>
        </p:nvSpPr>
        <p:spPr>
          <a:xfrm>
            <a:off x="320040" y="6876288"/>
            <a:ext cx="6217920" cy="1627632"/>
          </a:xfrm>
          <a:prstGeom prst="roundRect">
            <a:avLst>
              <a:gd name="adj" fmla="val 5618"/>
            </a:avLst>
          </a:prstGeom>
          <a:solidFill>
            <a:srgbClr val="FFFFFF"/>
          </a:solidFill>
          <a:ln w="6350">
            <a:solidFill>
              <a:srgbClr val="E0DAD0"/>
            </a:solidFill>
            <a:prstDash val="solid"/>
          </a:ln>
          <a:effectLst>
            <a:outerShdw sx="100000" sy="100000" kx="0" ky="0" algn="bl" rotWithShape="0" blurRad="76200" dist="25400" dir="2700000">
              <a:srgbClr val="000000">
                <a:alpha val="10000"/>
              </a:srgbClr>
            </a:outerShdw>
          </a:effectLst>
        </p:spPr>
      </p:sp>
      <p:sp>
        <p:nvSpPr>
          <p:cNvPr id="26" name="Shape 21"/>
          <p:cNvSpPr/>
          <p:nvPr/>
        </p:nvSpPr>
        <p:spPr>
          <a:xfrm>
            <a:off x="502920" y="7077456"/>
            <a:ext cx="502920" cy="502920"/>
          </a:xfrm>
          <a:prstGeom prst="ellipse">
            <a:avLst/>
          </a:prstGeom>
          <a:solidFill>
            <a:srgbClr val="1B3A2D"/>
          </a:solidFill>
          <a:ln w="12700">
            <a:solidFill>
              <a:srgbClr val="1B3A2D"/>
            </a:solidFill>
            <a:prstDash val="solid"/>
          </a:ln>
        </p:spPr>
      </p:sp>
      <p:pic>
        <p:nvPicPr>
          <p:cNvPr id="27" name="Image 3" descr="preencoded.png">    </p:cNvPr>
          <p:cNvPicPr>
            <a:picLocks noChangeAspect="1"/>
          </p:cNvPicPr>
          <p:nvPr/>
        </p:nvPicPr>
        <p:blipFill>
          <a:blip r:embed="rId4"/>
          <a:stretch>
            <a:fillRect/>
          </a:stretch>
        </p:blipFill>
        <p:spPr>
          <a:xfrm>
            <a:off x="585216" y="7159752"/>
            <a:ext cx="338328" cy="338328"/>
          </a:xfrm>
          <a:prstGeom prst="rect">
            <a:avLst/>
          </a:prstGeom>
        </p:spPr>
      </p:pic>
      <p:sp>
        <p:nvSpPr>
          <p:cNvPr id="28" name="Text 22"/>
          <p:cNvSpPr/>
          <p:nvPr/>
        </p:nvSpPr>
        <p:spPr>
          <a:xfrm>
            <a:off x="1143000" y="7013448"/>
            <a:ext cx="2926080" cy="292608"/>
          </a:xfrm>
          <a:prstGeom prst="rect">
            <a:avLst/>
          </a:prstGeom>
          <a:noFill/>
          <a:ln/>
        </p:spPr>
        <p:txBody>
          <a:bodyPr wrap="square" lIns="0" tIns="0" rIns="0" bIns="0" rtlCol="0" anchor="ctr"/>
          <a:lstStyle/>
          <a:p>
            <a:pPr indent="0" marL="0">
              <a:buNone/>
            </a:pPr>
            <a:r>
              <a:rPr lang="en-US" sz="1300" b="1" dirty="0">
                <a:solidFill>
                  <a:srgbClr val="1B3A2D"/>
                </a:solidFill>
              </a:rPr>
              <a:t>Opportunity Zone</a:t>
            </a:r>
            <a:endParaRPr lang="en-US" sz="1300" dirty="0"/>
          </a:p>
        </p:txBody>
      </p:sp>
      <p:sp>
        <p:nvSpPr>
          <p:cNvPr id="29" name="Text 23"/>
          <p:cNvSpPr/>
          <p:nvPr/>
        </p:nvSpPr>
        <p:spPr>
          <a:xfrm>
            <a:off x="1143000" y="7306056"/>
            <a:ext cx="5120640" cy="256032"/>
          </a:xfrm>
          <a:prstGeom prst="rect">
            <a:avLst/>
          </a:prstGeom>
          <a:noFill/>
          <a:ln/>
        </p:spPr>
        <p:txBody>
          <a:bodyPr wrap="square" lIns="0" tIns="0" rIns="0" bIns="0" rtlCol="0" anchor="ctr"/>
          <a:lstStyle/>
          <a:p>
            <a:pPr indent="0" marL="0">
              <a:buNone/>
            </a:pPr>
            <a:r>
              <a:rPr lang="en-US" sz="1200" b="1" dirty="0">
                <a:solidFill>
                  <a:srgbClr val="C9A84C"/>
                </a:solidFill>
              </a:rPr>
              <a:t>10-Year Tax Elimination</a:t>
            </a:r>
            <a:endParaRPr lang="en-US" sz="1200" dirty="0"/>
          </a:p>
        </p:txBody>
      </p:sp>
      <p:sp>
        <p:nvSpPr>
          <p:cNvPr id="30" name="Text 24"/>
          <p:cNvSpPr/>
          <p:nvPr/>
        </p:nvSpPr>
        <p:spPr>
          <a:xfrm>
            <a:off x="502920" y="7653528"/>
            <a:ext cx="5577840" cy="566928"/>
          </a:xfrm>
          <a:prstGeom prst="rect">
            <a:avLst/>
          </a:prstGeom>
          <a:noFill/>
          <a:ln/>
        </p:spPr>
        <p:txBody>
          <a:bodyPr wrap="square" lIns="0" tIns="0" rIns="0" bIns="0" rtlCol="0" anchor="ctr"/>
          <a:lstStyle/>
          <a:p>
            <a:pPr indent="0" marL="0">
              <a:buNone/>
            </a:pPr>
            <a:r>
              <a:rPr lang="en-US" sz="950" dirty="0">
                <a:solidFill>
                  <a:srgbClr val="5A6B5D"/>
                </a:solidFill>
              </a:rPr>
              <a:t>Defer and reduce capital gains on invested proceeds. All appreciation within the OZ investment is tax-free after a 10-year hold.</a:t>
            </a:r>
            <a:endParaRPr lang="en-US" sz="950" dirty="0"/>
          </a:p>
        </p:txBody>
      </p:sp>
      <p:sp>
        <p:nvSpPr>
          <p:cNvPr id="31" name="Text 25"/>
          <p:cNvSpPr/>
          <p:nvPr/>
        </p:nvSpPr>
        <p:spPr>
          <a:xfrm>
            <a:off x="502920" y="8302752"/>
            <a:ext cx="5577840" cy="164592"/>
          </a:xfrm>
          <a:prstGeom prst="rect">
            <a:avLst/>
          </a:prstGeom>
          <a:noFill/>
          <a:ln/>
        </p:spPr>
        <p:txBody>
          <a:bodyPr wrap="square" lIns="0" tIns="0" rIns="0" bIns="0" rtlCol="0" anchor="ctr"/>
          <a:lstStyle/>
          <a:p>
            <a:pPr indent="0" marL="0">
              <a:buNone/>
            </a:pPr>
            <a:r>
              <a:rPr lang="en-US" sz="800" i="1" dirty="0">
                <a:solidFill>
                  <a:srgbClr val="4A7C59"/>
                </a:solidFill>
              </a:rPr>
              <a:t>↳ Compelling for recent liquidity event holders</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1B3A2D"/>
        </a:solidFill>
      </p:bgPr>
    </p:bg>
    <p:spTree>
      <p:nvGrpSpPr>
        <p:cNvPr id="1" name=""/>
        <p:cNvGrpSpPr/>
        <p:nvPr/>
      </p:nvGrpSpPr>
      <p:grpSpPr>
        <a:xfrm>
          <a:off x="0" y="0"/>
          <a:ext cx="0" cy="0"/>
          <a:chOff x="0" y="0"/>
          <a:chExt cx="0" cy="0"/>
        </a:xfrm>
      </p:grpSpPr>
      <p:sp>
        <p:nvSpPr>
          <p:cNvPr id="2" name="Text 0"/>
          <p:cNvSpPr/>
          <p:nvPr/>
        </p:nvSpPr>
        <p:spPr>
          <a:xfrm>
            <a:off x="365760" y="320040"/>
            <a:ext cx="6126480" cy="274320"/>
          </a:xfrm>
          <a:prstGeom prst="rect">
            <a:avLst/>
          </a:prstGeom>
          <a:noFill/>
          <a:ln/>
        </p:spPr>
        <p:txBody>
          <a:bodyPr wrap="square" rtlCol="0" anchor="ctr"/>
          <a:lstStyle/>
          <a:p>
            <a:pPr indent="0" marL="0">
              <a:buNone/>
            </a:pPr>
            <a:r>
              <a:rPr lang="en-US" sz="900" b="1" spc="300" kern="0" dirty="0">
                <a:solidFill>
                  <a:srgbClr val="C9A84C"/>
                </a:solidFill>
              </a:rPr>
              <a:t>THE TAX STACK</a:t>
            </a:r>
            <a:endParaRPr lang="en-US" sz="900" dirty="0"/>
          </a:p>
        </p:txBody>
      </p:sp>
      <p:sp>
        <p:nvSpPr>
          <p:cNvPr id="3" name="Text 1"/>
          <p:cNvSpPr/>
          <p:nvPr/>
        </p:nvSpPr>
        <p:spPr>
          <a:xfrm>
            <a:off x="365760" y="566928"/>
            <a:ext cx="6126480" cy="1005840"/>
          </a:xfrm>
          <a:prstGeom prst="rect">
            <a:avLst/>
          </a:prstGeom>
          <a:noFill/>
          <a:ln/>
        </p:spPr>
        <p:txBody>
          <a:bodyPr wrap="square" rtlCol="0" anchor="ctr"/>
          <a:lstStyle/>
          <a:p>
            <a:pPr indent="0" marL="0">
              <a:buNone/>
            </a:pPr>
            <a:r>
              <a:rPr lang="en-US" sz="2800" b="1" dirty="0">
                <a:solidFill>
                  <a:srgbClr val="FFFFFF"/>
                </a:solidFill>
                <a:latin typeface="Cambria" pitchFamily="34" charset="0"/>
                <a:ea typeface="Cambria" pitchFamily="34" charset="-122"/>
                <a:cs typeface="Cambria" pitchFamily="34" charset="-120"/>
              </a:rPr>
              <a:t>Few Properties Offer</a:t>
            </a:r>
            <a:endParaRPr lang="en-US" sz="2800" dirty="0"/>
          </a:p>
          <a:p>
            <a:pPr indent="0" marL="0">
              <a:buNone/>
            </a:pPr>
            <a:r>
              <a:rPr lang="en-US" sz="2800" b="1" dirty="0">
                <a:solidFill>
                  <a:srgbClr val="FFFFFF"/>
                </a:solidFill>
                <a:latin typeface="Cambria" pitchFamily="34" charset="0"/>
                <a:ea typeface="Cambria" pitchFamily="34" charset="-122"/>
                <a:cs typeface="Cambria" pitchFamily="34" charset="-120"/>
              </a:rPr>
              <a:t>This Combination</a:t>
            </a:r>
            <a:endParaRPr lang="en-US" sz="2800" dirty="0"/>
          </a:p>
        </p:txBody>
      </p:sp>
      <p:sp>
        <p:nvSpPr>
          <p:cNvPr id="4" name="Shape 2"/>
          <p:cNvSpPr/>
          <p:nvPr/>
        </p:nvSpPr>
        <p:spPr>
          <a:xfrm>
            <a:off x="320040" y="1783080"/>
            <a:ext cx="6217920" cy="1170432"/>
          </a:xfrm>
          <a:prstGeom prst="roundRect">
            <a:avLst>
              <a:gd name="adj" fmla="val 7031"/>
            </a:avLst>
          </a:prstGeom>
          <a:solidFill>
            <a:srgbClr val="2C5F2D"/>
          </a:solidFill>
          <a:ln w="6350">
            <a:solidFill>
              <a:srgbClr val="4A7C59"/>
            </a:solidFill>
            <a:prstDash val="solid"/>
          </a:ln>
        </p:spPr>
      </p:sp>
      <p:sp>
        <p:nvSpPr>
          <p:cNvPr id="5" name="Shape 3"/>
          <p:cNvSpPr/>
          <p:nvPr/>
        </p:nvSpPr>
        <p:spPr>
          <a:xfrm>
            <a:off x="502920" y="2130552"/>
            <a:ext cx="420624" cy="420624"/>
          </a:xfrm>
          <a:prstGeom prst="ellipse">
            <a:avLst/>
          </a:prstGeom>
          <a:solidFill>
            <a:srgbClr val="C9A84C"/>
          </a:solidFill>
          <a:ln w="12700">
            <a:solidFill>
              <a:srgbClr val="C9A84C"/>
            </a:solidFill>
            <a:prstDash val="solid"/>
          </a:ln>
        </p:spPr>
      </p:sp>
      <p:sp>
        <p:nvSpPr>
          <p:cNvPr id="6" name="Text 4"/>
          <p:cNvSpPr/>
          <p:nvPr/>
        </p:nvSpPr>
        <p:spPr>
          <a:xfrm>
            <a:off x="502920" y="2130552"/>
            <a:ext cx="420624" cy="420624"/>
          </a:xfrm>
          <a:prstGeom prst="rect">
            <a:avLst/>
          </a:prstGeom>
          <a:noFill/>
          <a:ln/>
        </p:spPr>
        <p:txBody>
          <a:bodyPr wrap="square" lIns="0" tIns="0" rIns="0" bIns="0" rtlCol="0" anchor="ctr"/>
          <a:lstStyle/>
          <a:p>
            <a:pPr algn="ctr" indent="0" marL="0">
              <a:buNone/>
            </a:pPr>
            <a:r>
              <a:rPr lang="en-US" sz="1400" b="1" dirty="0">
                <a:solidFill>
                  <a:srgbClr val="1B3A2D"/>
                </a:solidFill>
              </a:rPr>
              <a:t>1</a:t>
            </a:r>
            <a:endParaRPr lang="en-US" sz="1400" dirty="0"/>
          </a:p>
        </p:txBody>
      </p:sp>
      <p:sp>
        <p:nvSpPr>
          <p:cNvPr id="7" name="Text 5"/>
          <p:cNvSpPr/>
          <p:nvPr/>
        </p:nvSpPr>
        <p:spPr>
          <a:xfrm>
            <a:off x="1078992" y="1911096"/>
            <a:ext cx="3657600" cy="347472"/>
          </a:xfrm>
          <a:prstGeom prst="rect">
            <a:avLst/>
          </a:prstGeom>
          <a:noFill/>
          <a:ln/>
        </p:spPr>
        <p:txBody>
          <a:bodyPr wrap="square" lIns="0" tIns="0" rIns="0" bIns="0" rtlCol="0" anchor="ctr"/>
          <a:lstStyle/>
          <a:p>
            <a:pPr indent="0" marL="0">
              <a:buNone/>
            </a:pPr>
            <a:r>
              <a:rPr lang="en-US" sz="1300" b="1" dirty="0">
                <a:solidFill>
                  <a:srgbClr val="C9A84C"/>
                </a:solidFill>
              </a:rPr>
              <a:t>Opportunity Zone</a:t>
            </a:r>
            <a:endParaRPr lang="en-US" sz="1300" dirty="0"/>
          </a:p>
        </p:txBody>
      </p:sp>
      <p:sp>
        <p:nvSpPr>
          <p:cNvPr id="8" name="Text 6"/>
          <p:cNvSpPr/>
          <p:nvPr/>
        </p:nvSpPr>
        <p:spPr>
          <a:xfrm>
            <a:off x="1078992" y="2276856"/>
            <a:ext cx="3657600" cy="502920"/>
          </a:xfrm>
          <a:prstGeom prst="rect">
            <a:avLst/>
          </a:prstGeom>
          <a:noFill/>
          <a:ln/>
        </p:spPr>
        <p:txBody>
          <a:bodyPr wrap="square" lIns="0" tIns="0" rIns="0" bIns="0" rtlCol="0" anchor="ctr"/>
          <a:lstStyle/>
          <a:p>
            <a:pPr indent="0" marL="0">
              <a:buNone/>
            </a:pPr>
            <a:r>
              <a:rPr lang="en-US" sz="950" dirty="0">
                <a:solidFill>
                  <a:srgbClr val="FFFFFF"/>
                </a:solidFill>
              </a:rPr>
              <a:t>Capital gains deferral + 10-year elimination</a:t>
            </a:r>
            <a:endParaRPr lang="en-US" sz="950" dirty="0"/>
          </a:p>
        </p:txBody>
      </p:sp>
      <p:sp>
        <p:nvSpPr>
          <p:cNvPr id="9" name="Text 7"/>
          <p:cNvSpPr/>
          <p:nvPr/>
        </p:nvSpPr>
        <p:spPr>
          <a:xfrm>
            <a:off x="4846320" y="2057400"/>
            <a:ext cx="1508760" cy="502920"/>
          </a:xfrm>
          <a:prstGeom prst="rect">
            <a:avLst/>
          </a:prstGeom>
          <a:noFill/>
          <a:ln/>
        </p:spPr>
        <p:txBody>
          <a:bodyPr wrap="square" lIns="0" tIns="0" rIns="0" bIns="0" rtlCol="0" anchor="ctr"/>
          <a:lstStyle/>
          <a:p>
            <a:pPr algn="r" indent="0" marL="0">
              <a:buNone/>
            </a:pPr>
            <a:r>
              <a:rPr lang="en-US" sz="1100" b="1" dirty="0">
                <a:solidFill>
                  <a:srgbClr val="C9A84C"/>
                </a:solidFill>
              </a:rPr>
              <a:t>Up to $1M+</a:t>
            </a:r>
            <a:endParaRPr lang="en-US" sz="1100" dirty="0"/>
          </a:p>
        </p:txBody>
      </p:sp>
      <p:sp>
        <p:nvSpPr>
          <p:cNvPr id="10" name="Shape 8"/>
          <p:cNvSpPr/>
          <p:nvPr/>
        </p:nvSpPr>
        <p:spPr>
          <a:xfrm>
            <a:off x="320040" y="3108960"/>
            <a:ext cx="6217920" cy="1170432"/>
          </a:xfrm>
          <a:prstGeom prst="roundRect">
            <a:avLst>
              <a:gd name="adj" fmla="val 7031"/>
            </a:avLst>
          </a:prstGeom>
          <a:solidFill>
            <a:srgbClr val="2C5F2D"/>
          </a:solidFill>
          <a:ln w="6350">
            <a:solidFill>
              <a:srgbClr val="4A7C59"/>
            </a:solidFill>
            <a:prstDash val="solid"/>
          </a:ln>
        </p:spPr>
      </p:sp>
      <p:sp>
        <p:nvSpPr>
          <p:cNvPr id="11" name="Shape 9"/>
          <p:cNvSpPr/>
          <p:nvPr/>
        </p:nvSpPr>
        <p:spPr>
          <a:xfrm>
            <a:off x="502920" y="3456432"/>
            <a:ext cx="420624" cy="420624"/>
          </a:xfrm>
          <a:prstGeom prst="ellipse">
            <a:avLst/>
          </a:prstGeom>
          <a:solidFill>
            <a:srgbClr val="C9A84C"/>
          </a:solidFill>
          <a:ln w="12700">
            <a:solidFill>
              <a:srgbClr val="C9A84C"/>
            </a:solidFill>
            <a:prstDash val="solid"/>
          </a:ln>
        </p:spPr>
      </p:sp>
      <p:sp>
        <p:nvSpPr>
          <p:cNvPr id="12" name="Text 10"/>
          <p:cNvSpPr/>
          <p:nvPr/>
        </p:nvSpPr>
        <p:spPr>
          <a:xfrm>
            <a:off x="502920" y="3456432"/>
            <a:ext cx="420624" cy="420624"/>
          </a:xfrm>
          <a:prstGeom prst="rect">
            <a:avLst/>
          </a:prstGeom>
          <a:noFill/>
          <a:ln/>
        </p:spPr>
        <p:txBody>
          <a:bodyPr wrap="square" lIns="0" tIns="0" rIns="0" bIns="0" rtlCol="0" anchor="ctr"/>
          <a:lstStyle/>
          <a:p>
            <a:pPr algn="ctr" indent="0" marL="0">
              <a:buNone/>
            </a:pPr>
            <a:r>
              <a:rPr lang="en-US" sz="1400" b="1" dirty="0">
                <a:solidFill>
                  <a:srgbClr val="1B3A2D"/>
                </a:solidFill>
              </a:rPr>
              <a:t>2</a:t>
            </a:r>
            <a:endParaRPr lang="en-US" sz="1400" dirty="0"/>
          </a:p>
        </p:txBody>
      </p:sp>
      <p:sp>
        <p:nvSpPr>
          <p:cNvPr id="13" name="Text 11"/>
          <p:cNvSpPr/>
          <p:nvPr/>
        </p:nvSpPr>
        <p:spPr>
          <a:xfrm>
            <a:off x="1078992" y="3236976"/>
            <a:ext cx="3657600" cy="347472"/>
          </a:xfrm>
          <a:prstGeom prst="rect">
            <a:avLst/>
          </a:prstGeom>
          <a:noFill/>
          <a:ln/>
        </p:spPr>
        <p:txBody>
          <a:bodyPr wrap="square" lIns="0" tIns="0" rIns="0" bIns="0" rtlCol="0" anchor="ctr"/>
          <a:lstStyle/>
          <a:p>
            <a:pPr indent="0" marL="0">
              <a:buNone/>
            </a:pPr>
            <a:r>
              <a:rPr lang="en-US" sz="1300" b="1" dirty="0">
                <a:solidFill>
                  <a:srgbClr val="C9A84C"/>
                </a:solidFill>
              </a:rPr>
              <a:t>Conservation Easement</a:t>
            </a:r>
            <a:endParaRPr lang="en-US" sz="1300" dirty="0"/>
          </a:p>
        </p:txBody>
      </p:sp>
      <p:sp>
        <p:nvSpPr>
          <p:cNvPr id="14" name="Text 12"/>
          <p:cNvSpPr/>
          <p:nvPr/>
        </p:nvSpPr>
        <p:spPr>
          <a:xfrm>
            <a:off x="1078992" y="3602736"/>
            <a:ext cx="3657600" cy="502920"/>
          </a:xfrm>
          <a:prstGeom prst="rect">
            <a:avLst/>
          </a:prstGeom>
          <a:noFill/>
          <a:ln/>
        </p:spPr>
        <p:txBody>
          <a:bodyPr wrap="square" lIns="0" tIns="0" rIns="0" bIns="0" rtlCol="0" anchor="ctr"/>
          <a:lstStyle/>
          <a:p>
            <a:pPr indent="0" marL="0">
              <a:buNone/>
            </a:pPr>
            <a:r>
              <a:rPr lang="en-US" sz="950" dirty="0">
                <a:solidFill>
                  <a:srgbClr val="FFFFFF"/>
                </a:solidFill>
              </a:rPr>
              <a:t>Federal income tax deduction on donated easement value</a:t>
            </a:r>
            <a:endParaRPr lang="en-US" sz="950" dirty="0"/>
          </a:p>
        </p:txBody>
      </p:sp>
      <p:sp>
        <p:nvSpPr>
          <p:cNvPr id="15" name="Text 13"/>
          <p:cNvSpPr/>
          <p:nvPr/>
        </p:nvSpPr>
        <p:spPr>
          <a:xfrm>
            <a:off x="4846320" y="3383280"/>
            <a:ext cx="1508760" cy="502920"/>
          </a:xfrm>
          <a:prstGeom prst="rect">
            <a:avLst/>
          </a:prstGeom>
          <a:noFill/>
          <a:ln/>
        </p:spPr>
        <p:txBody>
          <a:bodyPr wrap="square" lIns="0" tIns="0" rIns="0" bIns="0" rtlCol="0" anchor="ctr"/>
          <a:lstStyle/>
          <a:p>
            <a:pPr algn="r" indent="0" marL="0">
              <a:buNone/>
            </a:pPr>
            <a:r>
              <a:rPr lang="en-US" sz="1100" b="1" dirty="0">
                <a:solidFill>
                  <a:srgbClr val="C9A84C"/>
                </a:solidFill>
              </a:rPr>
              <a:t>$500K – $1M+</a:t>
            </a:r>
            <a:endParaRPr lang="en-US" sz="1100" dirty="0"/>
          </a:p>
        </p:txBody>
      </p:sp>
      <p:sp>
        <p:nvSpPr>
          <p:cNvPr id="16" name="Shape 14"/>
          <p:cNvSpPr/>
          <p:nvPr/>
        </p:nvSpPr>
        <p:spPr>
          <a:xfrm>
            <a:off x="320040" y="4434840"/>
            <a:ext cx="6217920" cy="1170432"/>
          </a:xfrm>
          <a:prstGeom prst="roundRect">
            <a:avLst>
              <a:gd name="adj" fmla="val 7031"/>
            </a:avLst>
          </a:prstGeom>
          <a:solidFill>
            <a:srgbClr val="2C5F2D"/>
          </a:solidFill>
          <a:ln w="6350">
            <a:solidFill>
              <a:srgbClr val="4A7C59"/>
            </a:solidFill>
            <a:prstDash val="solid"/>
          </a:ln>
        </p:spPr>
      </p:sp>
      <p:sp>
        <p:nvSpPr>
          <p:cNvPr id="17" name="Shape 15"/>
          <p:cNvSpPr/>
          <p:nvPr/>
        </p:nvSpPr>
        <p:spPr>
          <a:xfrm>
            <a:off x="502920" y="4782312"/>
            <a:ext cx="420624" cy="420624"/>
          </a:xfrm>
          <a:prstGeom prst="ellipse">
            <a:avLst/>
          </a:prstGeom>
          <a:solidFill>
            <a:srgbClr val="C9A84C"/>
          </a:solidFill>
          <a:ln w="12700">
            <a:solidFill>
              <a:srgbClr val="C9A84C"/>
            </a:solidFill>
            <a:prstDash val="solid"/>
          </a:ln>
        </p:spPr>
      </p:sp>
      <p:sp>
        <p:nvSpPr>
          <p:cNvPr id="18" name="Text 16"/>
          <p:cNvSpPr/>
          <p:nvPr/>
        </p:nvSpPr>
        <p:spPr>
          <a:xfrm>
            <a:off x="502920" y="4782312"/>
            <a:ext cx="420624" cy="420624"/>
          </a:xfrm>
          <a:prstGeom prst="rect">
            <a:avLst/>
          </a:prstGeom>
          <a:noFill/>
          <a:ln/>
        </p:spPr>
        <p:txBody>
          <a:bodyPr wrap="square" lIns="0" tIns="0" rIns="0" bIns="0" rtlCol="0" anchor="ctr"/>
          <a:lstStyle/>
          <a:p>
            <a:pPr algn="ctr" indent="0" marL="0">
              <a:buNone/>
            </a:pPr>
            <a:r>
              <a:rPr lang="en-US" sz="1400" b="1" dirty="0">
                <a:solidFill>
                  <a:srgbClr val="1B3A2D"/>
                </a:solidFill>
              </a:rPr>
              <a:t>3</a:t>
            </a:r>
            <a:endParaRPr lang="en-US" sz="1400" dirty="0"/>
          </a:p>
        </p:txBody>
      </p:sp>
      <p:sp>
        <p:nvSpPr>
          <p:cNvPr id="19" name="Text 17"/>
          <p:cNvSpPr/>
          <p:nvPr/>
        </p:nvSpPr>
        <p:spPr>
          <a:xfrm>
            <a:off x="1078992" y="4562856"/>
            <a:ext cx="3657600" cy="347472"/>
          </a:xfrm>
          <a:prstGeom prst="rect">
            <a:avLst/>
          </a:prstGeom>
          <a:noFill/>
          <a:ln/>
        </p:spPr>
        <p:txBody>
          <a:bodyPr wrap="square" lIns="0" tIns="0" rIns="0" bIns="0" rtlCol="0" anchor="ctr"/>
          <a:lstStyle/>
          <a:p>
            <a:pPr indent="0" marL="0">
              <a:buNone/>
            </a:pPr>
            <a:r>
              <a:rPr lang="en-US" sz="1300" b="1" dirty="0">
                <a:solidFill>
                  <a:srgbClr val="C9A84C"/>
                </a:solidFill>
              </a:rPr>
              <a:t>Section 1231 Timber Gains</a:t>
            </a:r>
            <a:endParaRPr lang="en-US" sz="1300" dirty="0"/>
          </a:p>
        </p:txBody>
      </p:sp>
      <p:sp>
        <p:nvSpPr>
          <p:cNvPr id="20" name="Text 18"/>
          <p:cNvSpPr/>
          <p:nvPr/>
        </p:nvSpPr>
        <p:spPr>
          <a:xfrm>
            <a:off x="1078992" y="4928616"/>
            <a:ext cx="3657600" cy="502920"/>
          </a:xfrm>
          <a:prstGeom prst="rect">
            <a:avLst/>
          </a:prstGeom>
          <a:noFill/>
          <a:ln/>
        </p:spPr>
        <p:txBody>
          <a:bodyPr wrap="square" lIns="0" tIns="0" rIns="0" bIns="0" rtlCol="0" anchor="ctr"/>
          <a:lstStyle/>
          <a:p>
            <a:pPr indent="0" marL="0">
              <a:buNone/>
            </a:pPr>
            <a:r>
              <a:rPr lang="en-US" sz="950" dirty="0">
                <a:solidFill>
                  <a:srgbClr val="FFFFFF"/>
                </a:solidFill>
              </a:rPr>
              <a:t>Harvest income taxed at capital gains rates, not ordinary income</a:t>
            </a:r>
            <a:endParaRPr lang="en-US" sz="950" dirty="0"/>
          </a:p>
        </p:txBody>
      </p:sp>
      <p:sp>
        <p:nvSpPr>
          <p:cNvPr id="21" name="Text 19"/>
          <p:cNvSpPr/>
          <p:nvPr/>
        </p:nvSpPr>
        <p:spPr>
          <a:xfrm>
            <a:off x="4846320" y="4709160"/>
            <a:ext cx="1508760" cy="502920"/>
          </a:xfrm>
          <a:prstGeom prst="rect">
            <a:avLst/>
          </a:prstGeom>
          <a:noFill/>
          <a:ln/>
        </p:spPr>
        <p:txBody>
          <a:bodyPr wrap="square" lIns="0" tIns="0" rIns="0" bIns="0" rtlCol="0" anchor="ctr"/>
          <a:lstStyle/>
          <a:p>
            <a:pPr algn="r" indent="0" marL="0">
              <a:buNone/>
            </a:pPr>
            <a:r>
              <a:rPr lang="en-US" sz="1100" b="1" dirty="0">
                <a:solidFill>
                  <a:srgbClr val="C9A84C"/>
                </a:solidFill>
              </a:rPr>
              <a:t>Ongoing</a:t>
            </a:r>
            <a:endParaRPr lang="en-US" sz="1100" dirty="0"/>
          </a:p>
        </p:txBody>
      </p:sp>
      <p:sp>
        <p:nvSpPr>
          <p:cNvPr id="22" name="Shape 20"/>
          <p:cNvSpPr/>
          <p:nvPr/>
        </p:nvSpPr>
        <p:spPr>
          <a:xfrm>
            <a:off x="320040" y="5760720"/>
            <a:ext cx="6217920" cy="1170432"/>
          </a:xfrm>
          <a:prstGeom prst="roundRect">
            <a:avLst>
              <a:gd name="adj" fmla="val 7031"/>
            </a:avLst>
          </a:prstGeom>
          <a:solidFill>
            <a:srgbClr val="2C5F2D"/>
          </a:solidFill>
          <a:ln w="6350">
            <a:solidFill>
              <a:srgbClr val="4A7C59"/>
            </a:solidFill>
            <a:prstDash val="solid"/>
          </a:ln>
        </p:spPr>
      </p:sp>
      <p:sp>
        <p:nvSpPr>
          <p:cNvPr id="23" name="Shape 21"/>
          <p:cNvSpPr/>
          <p:nvPr/>
        </p:nvSpPr>
        <p:spPr>
          <a:xfrm>
            <a:off x="502920" y="6108192"/>
            <a:ext cx="420624" cy="420624"/>
          </a:xfrm>
          <a:prstGeom prst="ellipse">
            <a:avLst/>
          </a:prstGeom>
          <a:solidFill>
            <a:srgbClr val="C9A84C"/>
          </a:solidFill>
          <a:ln w="12700">
            <a:solidFill>
              <a:srgbClr val="C9A84C"/>
            </a:solidFill>
            <a:prstDash val="solid"/>
          </a:ln>
        </p:spPr>
      </p:sp>
      <p:sp>
        <p:nvSpPr>
          <p:cNvPr id="24" name="Text 22"/>
          <p:cNvSpPr/>
          <p:nvPr/>
        </p:nvSpPr>
        <p:spPr>
          <a:xfrm>
            <a:off x="502920" y="6108192"/>
            <a:ext cx="420624" cy="420624"/>
          </a:xfrm>
          <a:prstGeom prst="rect">
            <a:avLst/>
          </a:prstGeom>
          <a:noFill/>
          <a:ln/>
        </p:spPr>
        <p:txBody>
          <a:bodyPr wrap="square" lIns="0" tIns="0" rIns="0" bIns="0" rtlCol="0" anchor="ctr"/>
          <a:lstStyle/>
          <a:p>
            <a:pPr algn="ctr" indent="0" marL="0">
              <a:buNone/>
            </a:pPr>
            <a:r>
              <a:rPr lang="en-US" sz="1400" b="1" dirty="0">
                <a:solidFill>
                  <a:srgbClr val="1B3A2D"/>
                </a:solidFill>
              </a:rPr>
              <a:t>4</a:t>
            </a:r>
            <a:endParaRPr lang="en-US" sz="1400" dirty="0"/>
          </a:p>
        </p:txBody>
      </p:sp>
      <p:sp>
        <p:nvSpPr>
          <p:cNvPr id="25" name="Text 23"/>
          <p:cNvSpPr/>
          <p:nvPr/>
        </p:nvSpPr>
        <p:spPr>
          <a:xfrm>
            <a:off x="1078992" y="5888736"/>
            <a:ext cx="3657600" cy="347472"/>
          </a:xfrm>
          <a:prstGeom prst="rect">
            <a:avLst/>
          </a:prstGeom>
          <a:noFill/>
          <a:ln/>
        </p:spPr>
        <p:txBody>
          <a:bodyPr wrap="square" lIns="0" tIns="0" rIns="0" bIns="0" rtlCol="0" anchor="ctr"/>
          <a:lstStyle/>
          <a:p>
            <a:pPr indent="0" marL="0">
              <a:buNone/>
            </a:pPr>
            <a:r>
              <a:rPr lang="en-US" sz="1300" b="1" dirty="0">
                <a:solidFill>
                  <a:srgbClr val="C9A84C"/>
                </a:solidFill>
              </a:rPr>
              <a:t>Carbon Credit Income</a:t>
            </a:r>
            <a:endParaRPr lang="en-US" sz="1300" dirty="0"/>
          </a:p>
        </p:txBody>
      </p:sp>
      <p:sp>
        <p:nvSpPr>
          <p:cNvPr id="26" name="Text 24"/>
          <p:cNvSpPr/>
          <p:nvPr/>
        </p:nvSpPr>
        <p:spPr>
          <a:xfrm>
            <a:off x="1078992" y="6254496"/>
            <a:ext cx="3657600" cy="502920"/>
          </a:xfrm>
          <a:prstGeom prst="rect">
            <a:avLst/>
          </a:prstGeom>
          <a:noFill/>
          <a:ln/>
        </p:spPr>
        <p:txBody>
          <a:bodyPr wrap="square" lIns="0" tIns="0" rIns="0" bIns="0" rtlCol="0" anchor="ctr"/>
          <a:lstStyle/>
          <a:p>
            <a:pPr indent="0" marL="0">
              <a:buNone/>
            </a:pPr>
            <a:r>
              <a:rPr lang="en-US" sz="950" dirty="0">
                <a:solidFill>
                  <a:srgbClr val="FFFFFF"/>
                </a:solidFill>
              </a:rPr>
              <a:t>Recurring annual revenue independent of harvest or SPI pricing</a:t>
            </a:r>
            <a:endParaRPr lang="en-US" sz="950" dirty="0"/>
          </a:p>
        </p:txBody>
      </p:sp>
      <p:sp>
        <p:nvSpPr>
          <p:cNvPr id="27" name="Text 25"/>
          <p:cNvSpPr/>
          <p:nvPr/>
        </p:nvSpPr>
        <p:spPr>
          <a:xfrm>
            <a:off x="4846320" y="6035040"/>
            <a:ext cx="1508760" cy="502920"/>
          </a:xfrm>
          <a:prstGeom prst="rect">
            <a:avLst/>
          </a:prstGeom>
          <a:noFill/>
          <a:ln/>
        </p:spPr>
        <p:txBody>
          <a:bodyPr wrap="square" lIns="0" tIns="0" rIns="0" bIns="0" rtlCol="0" anchor="ctr"/>
          <a:lstStyle/>
          <a:p>
            <a:pPr algn="r" indent="0" marL="0">
              <a:buNone/>
            </a:pPr>
            <a:r>
              <a:rPr lang="en-US" sz="1100" b="1" dirty="0">
                <a:solidFill>
                  <a:srgbClr val="C9A84C"/>
                </a:solidFill>
              </a:rPr>
              <a:t>$25K – $90K/yr</a:t>
            </a:r>
            <a:endParaRPr lang="en-US" sz="1100" dirty="0"/>
          </a:p>
        </p:txBody>
      </p:sp>
      <p:sp>
        <p:nvSpPr>
          <p:cNvPr id="28" name="Shape 26"/>
          <p:cNvSpPr/>
          <p:nvPr/>
        </p:nvSpPr>
        <p:spPr>
          <a:xfrm>
            <a:off x="320040" y="7086600"/>
            <a:ext cx="6217920" cy="1170432"/>
          </a:xfrm>
          <a:prstGeom prst="roundRect">
            <a:avLst>
              <a:gd name="adj" fmla="val 7031"/>
            </a:avLst>
          </a:prstGeom>
          <a:solidFill>
            <a:srgbClr val="2C5F2D"/>
          </a:solidFill>
          <a:ln w="6350">
            <a:solidFill>
              <a:srgbClr val="4A7C59"/>
            </a:solidFill>
            <a:prstDash val="solid"/>
          </a:ln>
        </p:spPr>
      </p:sp>
      <p:sp>
        <p:nvSpPr>
          <p:cNvPr id="29" name="Shape 27"/>
          <p:cNvSpPr/>
          <p:nvPr/>
        </p:nvSpPr>
        <p:spPr>
          <a:xfrm>
            <a:off x="502920" y="7434072"/>
            <a:ext cx="420624" cy="420624"/>
          </a:xfrm>
          <a:prstGeom prst="ellipse">
            <a:avLst/>
          </a:prstGeom>
          <a:solidFill>
            <a:srgbClr val="C9A84C"/>
          </a:solidFill>
          <a:ln w="12700">
            <a:solidFill>
              <a:srgbClr val="C9A84C"/>
            </a:solidFill>
            <a:prstDash val="solid"/>
          </a:ln>
        </p:spPr>
      </p:sp>
      <p:sp>
        <p:nvSpPr>
          <p:cNvPr id="30" name="Text 28"/>
          <p:cNvSpPr/>
          <p:nvPr/>
        </p:nvSpPr>
        <p:spPr>
          <a:xfrm>
            <a:off x="502920" y="7434072"/>
            <a:ext cx="420624" cy="420624"/>
          </a:xfrm>
          <a:prstGeom prst="rect">
            <a:avLst/>
          </a:prstGeom>
          <a:noFill/>
          <a:ln/>
        </p:spPr>
        <p:txBody>
          <a:bodyPr wrap="square" lIns="0" tIns="0" rIns="0" bIns="0" rtlCol="0" anchor="ctr"/>
          <a:lstStyle/>
          <a:p>
            <a:pPr algn="ctr" indent="0" marL="0">
              <a:buNone/>
            </a:pPr>
            <a:r>
              <a:rPr lang="en-US" sz="1400" b="1" dirty="0">
                <a:solidFill>
                  <a:srgbClr val="1B3A2D"/>
                </a:solidFill>
              </a:rPr>
              <a:t>5</a:t>
            </a:r>
            <a:endParaRPr lang="en-US" sz="1400" dirty="0"/>
          </a:p>
        </p:txBody>
      </p:sp>
      <p:sp>
        <p:nvSpPr>
          <p:cNvPr id="31" name="Text 29"/>
          <p:cNvSpPr/>
          <p:nvPr/>
        </p:nvSpPr>
        <p:spPr>
          <a:xfrm>
            <a:off x="1078992" y="7214616"/>
            <a:ext cx="3657600" cy="347472"/>
          </a:xfrm>
          <a:prstGeom prst="rect">
            <a:avLst/>
          </a:prstGeom>
          <a:noFill/>
          <a:ln/>
        </p:spPr>
        <p:txBody>
          <a:bodyPr wrap="square" lIns="0" tIns="0" rIns="0" bIns="0" rtlCol="0" anchor="ctr"/>
          <a:lstStyle/>
          <a:p>
            <a:pPr indent="0" marL="0">
              <a:buNone/>
            </a:pPr>
            <a:r>
              <a:rPr lang="en-US" sz="1300" b="1" dirty="0">
                <a:solidFill>
                  <a:srgbClr val="C9A84C"/>
                </a:solidFill>
              </a:rPr>
              <a:t>TPZ / GF Property Tax</a:t>
            </a:r>
            <a:endParaRPr lang="en-US" sz="1300" dirty="0"/>
          </a:p>
        </p:txBody>
      </p:sp>
      <p:sp>
        <p:nvSpPr>
          <p:cNvPr id="32" name="Text 30"/>
          <p:cNvSpPr/>
          <p:nvPr/>
        </p:nvSpPr>
        <p:spPr>
          <a:xfrm>
            <a:off x="1078992" y="7580376"/>
            <a:ext cx="3657600" cy="502920"/>
          </a:xfrm>
          <a:prstGeom prst="rect">
            <a:avLst/>
          </a:prstGeom>
          <a:noFill/>
          <a:ln/>
        </p:spPr>
        <p:txBody>
          <a:bodyPr wrap="square" lIns="0" tIns="0" rIns="0" bIns="0" rtlCol="0" anchor="ctr"/>
          <a:lstStyle/>
          <a:p>
            <a:pPr indent="0" marL="0">
              <a:buNone/>
            </a:pPr>
            <a:r>
              <a:rPr lang="en-US" sz="950" dirty="0">
                <a:solidFill>
                  <a:srgbClr val="FFFFFF"/>
                </a:solidFill>
              </a:rPr>
              <a:t>Reduced property tax assessment based on timber income value</a:t>
            </a:r>
            <a:endParaRPr lang="en-US" sz="950" dirty="0"/>
          </a:p>
        </p:txBody>
      </p:sp>
      <p:sp>
        <p:nvSpPr>
          <p:cNvPr id="33" name="Text 31"/>
          <p:cNvSpPr/>
          <p:nvPr/>
        </p:nvSpPr>
        <p:spPr>
          <a:xfrm>
            <a:off x="4846320" y="7360920"/>
            <a:ext cx="1508760" cy="502920"/>
          </a:xfrm>
          <a:prstGeom prst="rect">
            <a:avLst/>
          </a:prstGeom>
          <a:noFill/>
          <a:ln/>
        </p:spPr>
        <p:txBody>
          <a:bodyPr wrap="square" lIns="0" tIns="0" rIns="0" bIns="0" rtlCol="0" anchor="ctr"/>
          <a:lstStyle/>
          <a:p>
            <a:pPr algn="r" indent="0" marL="0">
              <a:buNone/>
            </a:pPr>
            <a:r>
              <a:rPr lang="en-US" sz="1100" b="1" dirty="0">
                <a:solidFill>
                  <a:srgbClr val="C9A84C"/>
                </a:solidFill>
              </a:rPr>
              <a:t>Lower carry cost</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8F8F6"/>
        </a:solidFill>
      </p:bgPr>
    </p:bg>
    <p:spTree>
      <p:nvGrpSpPr>
        <p:cNvPr id="1" name=""/>
        <p:cNvGrpSpPr/>
        <p:nvPr/>
      </p:nvGrpSpPr>
      <p:grpSpPr>
        <a:xfrm>
          <a:off x="0" y="0"/>
          <a:ext cx="0" cy="0"/>
          <a:chOff x="0" y="0"/>
          <a:chExt cx="0" cy="0"/>
        </a:xfrm>
      </p:grpSpPr>
      <p:sp>
        <p:nvSpPr>
          <p:cNvPr id="2" name="Text 0"/>
          <p:cNvSpPr/>
          <p:nvPr/>
        </p:nvSpPr>
        <p:spPr>
          <a:xfrm>
            <a:off x="365760" y="320040"/>
            <a:ext cx="6126480" cy="274320"/>
          </a:xfrm>
          <a:prstGeom prst="rect">
            <a:avLst/>
          </a:prstGeom>
          <a:noFill/>
          <a:ln/>
        </p:spPr>
        <p:txBody>
          <a:bodyPr wrap="square" rtlCol="0" anchor="ctr"/>
          <a:lstStyle/>
          <a:p>
            <a:pPr indent="0" marL="0">
              <a:buNone/>
            </a:pPr>
            <a:r>
              <a:rPr lang="en-US" sz="900" b="1" spc="300" kern="0" dirty="0">
                <a:solidFill>
                  <a:srgbClr val="C9A84C"/>
                </a:solidFill>
              </a:rPr>
              <a:t>INFRASTRUCTURE</a:t>
            </a:r>
            <a:endParaRPr lang="en-US" sz="900" dirty="0"/>
          </a:p>
        </p:txBody>
      </p:sp>
      <p:sp>
        <p:nvSpPr>
          <p:cNvPr id="3" name="Text 1"/>
          <p:cNvSpPr/>
          <p:nvPr/>
        </p:nvSpPr>
        <p:spPr>
          <a:xfrm>
            <a:off x="365760" y="566928"/>
            <a:ext cx="6126480" cy="685800"/>
          </a:xfrm>
          <a:prstGeom prst="rect">
            <a:avLst/>
          </a:prstGeom>
          <a:noFill/>
          <a:ln/>
        </p:spPr>
        <p:txBody>
          <a:bodyPr wrap="square" rtlCol="0" anchor="ctr"/>
          <a:lstStyle/>
          <a:p>
            <a:pPr indent="0" marL="0">
              <a:buNone/>
            </a:pPr>
            <a:r>
              <a:rPr lang="en-US" sz="2200" b="1" dirty="0">
                <a:solidFill>
                  <a:srgbClr val="1B3A2D"/>
                </a:solidFill>
                <a:latin typeface="Cambria" pitchFamily="34" charset="0"/>
                <a:ea typeface="Cambria" pitchFamily="34" charset="-122"/>
                <a:cs typeface="Cambria" pitchFamily="34" charset="-120"/>
              </a:rPr>
              <a:t>Turnkey. No Capital Outlay Required.</a:t>
            </a:r>
            <a:endParaRPr lang="en-US" sz="2200" dirty="0"/>
          </a:p>
        </p:txBody>
      </p:sp>
      <p:sp>
        <p:nvSpPr>
          <p:cNvPr id="4" name="Shape 2"/>
          <p:cNvSpPr/>
          <p:nvPr/>
        </p:nvSpPr>
        <p:spPr>
          <a:xfrm>
            <a:off x="320040" y="1417320"/>
            <a:ext cx="6217920" cy="1078992"/>
          </a:xfrm>
          <a:prstGeom prst="roundRect">
            <a:avLst>
              <a:gd name="adj" fmla="val 7627"/>
            </a:avLst>
          </a:prstGeom>
          <a:solidFill>
            <a:srgbClr val="FFFFFF"/>
          </a:solidFill>
          <a:ln w="6350">
            <a:solidFill>
              <a:srgbClr val="E0DAD0"/>
            </a:solidFill>
            <a:prstDash val="solid"/>
          </a:ln>
          <a:effectLst>
            <a:outerShdw sx="100000" sy="100000" kx="0" ky="0" algn="bl" rotWithShape="0" blurRad="76200" dist="25400" dir="2700000">
              <a:srgbClr val="000000">
                <a:alpha val="10000"/>
              </a:srgbClr>
            </a:outerShdw>
          </a:effectLst>
        </p:spPr>
      </p:sp>
      <p:sp>
        <p:nvSpPr>
          <p:cNvPr id="5" name="Shape 3"/>
          <p:cNvSpPr/>
          <p:nvPr/>
        </p:nvSpPr>
        <p:spPr>
          <a:xfrm>
            <a:off x="502920" y="1691640"/>
            <a:ext cx="457200" cy="457200"/>
          </a:xfrm>
          <a:prstGeom prst="ellipse">
            <a:avLst/>
          </a:prstGeom>
          <a:solidFill>
            <a:srgbClr val="2C5F2D"/>
          </a:solidFill>
          <a:ln w="12700">
            <a:solidFill>
              <a:srgbClr val="2C5F2D"/>
            </a:solidFill>
            <a:prstDash val="solid"/>
          </a:ln>
        </p:spPr>
      </p:sp>
      <p:pic>
        <p:nvPicPr>
          <p:cNvPr id="6" name="Image 0" descr="preencoded.png">    </p:cNvPr>
          <p:cNvPicPr>
            <a:picLocks noChangeAspect="1"/>
          </p:cNvPicPr>
          <p:nvPr/>
        </p:nvPicPr>
        <p:blipFill>
          <a:blip r:embed="rId1"/>
          <a:stretch>
            <a:fillRect/>
          </a:stretch>
        </p:blipFill>
        <p:spPr>
          <a:xfrm>
            <a:off x="594360" y="1783080"/>
            <a:ext cx="274320" cy="274320"/>
          </a:xfrm>
          <a:prstGeom prst="rect">
            <a:avLst/>
          </a:prstGeom>
        </p:spPr>
      </p:pic>
      <p:sp>
        <p:nvSpPr>
          <p:cNvPr id="7" name="Text 4"/>
          <p:cNvSpPr/>
          <p:nvPr/>
        </p:nvSpPr>
        <p:spPr>
          <a:xfrm>
            <a:off x="1115568" y="1554480"/>
            <a:ext cx="5120640" cy="310896"/>
          </a:xfrm>
          <a:prstGeom prst="rect">
            <a:avLst/>
          </a:prstGeom>
          <a:noFill/>
          <a:ln/>
        </p:spPr>
        <p:txBody>
          <a:bodyPr wrap="square" lIns="0" tIns="0" rIns="0" bIns="0" rtlCol="0" anchor="ctr"/>
          <a:lstStyle/>
          <a:p>
            <a:pPr indent="0" marL="0">
              <a:buNone/>
            </a:pPr>
            <a:r>
              <a:rPr lang="en-US" sz="1200" b="1" dirty="0">
                <a:solidFill>
                  <a:srgbClr val="1B3A2D"/>
                </a:solidFill>
              </a:rPr>
              <a:t>Paved County Road</a:t>
            </a:r>
            <a:endParaRPr lang="en-US" sz="1200" dirty="0"/>
          </a:p>
        </p:txBody>
      </p:sp>
      <p:sp>
        <p:nvSpPr>
          <p:cNvPr id="8" name="Text 5"/>
          <p:cNvSpPr/>
          <p:nvPr/>
        </p:nvSpPr>
        <p:spPr>
          <a:xfrm>
            <a:off x="1115568" y="1892808"/>
            <a:ext cx="5120640" cy="502920"/>
          </a:xfrm>
          <a:prstGeom prst="rect">
            <a:avLst/>
          </a:prstGeom>
          <a:noFill/>
          <a:ln/>
        </p:spPr>
        <p:txBody>
          <a:bodyPr wrap="square" lIns="0" tIns="0" rIns="0" bIns="0" rtlCol="0" anchor="ctr"/>
          <a:lstStyle/>
          <a:p>
            <a:pPr indent="0" marL="0">
              <a:buNone/>
            </a:pPr>
            <a:r>
              <a:rPr lang="en-US" sz="950" dirty="0">
                <a:solidFill>
                  <a:srgbClr val="5A6B5D"/>
                </a:solidFill>
              </a:rPr>
              <a:t>Both parcels served by paved county road — no private road maintenance liability for the buyer.</a:t>
            </a:r>
            <a:endParaRPr lang="en-US" sz="950" dirty="0"/>
          </a:p>
        </p:txBody>
      </p:sp>
      <p:sp>
        <p:nvSpPr>
          <p:cNvPr id="9" name="Shape 6"/>
          <p:cNvSpPr/>
          <p:nvPr/>
        </p:nvSpPr>
        <p:spPr>
          <a:xfrm>
            <a:off x="320040" y="2651760"/>
            <a:ext cx="6217920" cy="1078992"/>
          </a:xfrm>
          <a:prstGeom prst="roundRect">
            <a:avLst>
              <a:gd name="adj" fmla="val 7627"/>
            </a:avLst>
          </a:prstGeom>
          <a:solidFill>
            <a:srgbClr val="FFFFFF"/>
          </a:solidFill>
          <a:ln w="6350">
            <a:solidFill>
              <a:srgbClr val="E0DAD0"/>
            </a:solidFill>
            <a:prstDash val="solid"/>
          </a:ln>
          <a:effectLst>
            <a:outerShdw sx="100000" sy="100000" kx="0" ky="0" algn="bl" rotWithShape="0" blurRad="76200" dist="25400" dir="2700000">
              <a:srgbClr val="000000">
                <a:alpha val="10000"/>
              </a:srgbClr>
            </a:outerShdw>
          </a:effectLst>
        </p:spPr>
      </p:sp>
      <p:sp>
        <p:nvSpPr>
          <p:cNvPr id="10" name="Shape 7"/>
          <p:cNvSpPr/>
          <p:nvPr/>
        </p:nvSpPr>
        <p:spPr>
          <a:xfrm>
            <a:off x="502920" y="2926080"/>
            <a:ext cx="457200" cy="457200"/>
          </a:xfrm>
          <a:prstGeom prst="ellipse">
            <a:avLst/>
          </a:prstGeom>
          <a:solidFill>
            <a:srgbClr val="2C5F2D"/>
          </a:solidFill>
          <a:ln w="12700">
            <a:solidFill>
              <a:srgbClr val="2C5F2D"/>
            </a:solidFill>
            <a:prstDash val="solid"/>
          </a:ln>
        </p:spPr>
      </p:sp>
      <p:pic>
        <p:nvPicPr>
          <p:cNvPr id="11" name="Image 1" descr="preencoded.png">    </p:cNvPr>
          <p:cNvPicPr>
            <a:picLocks noChangeAspect="1"/>
          </p:cNvPicPr>
          <p:nvPr/>
        </p:nvPicPr>
        <p:blipFill>
          <a:blip r:embed="rId2"/>
          <a:stretch>
            <a:fillRect/>
          </a:stretch>
        </p:blipFill>
        <p:spPr>
          <a:xfrm>
            <a:off x="594360" y="3017520"/>
            <a:ext cx="274320" cy="274320"/>
          </a:xfrm>
          <a:prstGeom prst="rect">
            <a:avLst/>
          </a:prstGeom>
        </p:spPr>
      </p:pic>
      <p:sp>
        <p:nvSpPr>
          <p:cNvPr id="12" name="Text 8"/>
          <p:cNvSpPr/>
          <p:nvPr/>
        </p:nvSpPr>
        <p:spPr>
          <a:xfrm>
            <a:off x="1115568" y="2788920"/>
            <a:ext cx="5120640" cy="310896"/>
          </a:xfrm>
          <a:prstGeom prst="rect">
            <a:avLst/>
          </a:prstGeom>
          <a:noFill/>
          <a:ln/>
        </p:spPr>
        <p:txBody>
          <a:bodyPr wrap="square" lIns="0" tIns="0" rIns="0" bIns="0" rtlCol="0" anchor="ctr"/>
          <a:lstStyle/>
          <a:p>
            <a:pPr indent="0" marL="0">
              <a:buNone/>
            </a:pPr>
            <a:r>
              <a:rPr lang="en-US" sz="1200" b="1" dirty="0">
                <a:solidFill>
                  <a:srgbClr val="1B3A2D"/>
                </a:solidFill>
              </a:rPr>
              <a:t>Internal Sub-Roads</a:t>
            </a:r>
            <a:endParaRPr lang="en-US" sz="1200" dirty="0"/>
          </a:p>
        </p:txBody>
      </p:sp>
      <p:sp>
        <p:nvSpPr>
          <p:cNvPr id="13" name="Text 9"/>
          <p:cNvSpPr/>
          <p:nvPr/>
        </p:nvSpPr>
        <p:spPr>
          <a:xfrm>
            <a:off x="1115568" y="3127248"/>
            <a:ext cx="5120640" cy="502920"/>
          </a:xfrm>
          <a:prstGeom prst="rect">
            <a:avLst/>
          </a:prstGeom>
          <a:noFill/>
          <a:ln/>
        </p:spPr>
        <p:txBody>
          <a:bodyPr wrap="square" lIns="0" tIns="0" rIns="0" bIns="0" rtlCol="0" anchor="ctr"/>
          <a:lstStyle/>
          <a:p>
            <a:pPr indent="0" marL="0">
              <a:buNone/>
            </a:pPr>
            <a:r>
              <a:rPr lang="en-US" sz="950" dirty="0">
                <a:solidFill>
                  <a:srgbClr val="5A6B5D"/>
                </a:solidFill>
              </a:rPr>
              <a:t>Numerous sub-roads across both parcels provide immediate equipment access for timber harvest.</a:t>
            </a:r>
            <a:endParaRPr lang="en-US" sz="950" dirty="0"/>
          </a:p>
        </p:txBody>
      </p:sp>
      <p:sp>
        <p:nvSpPr>
          <p:cNvPr id="14" name="Shape 10"/>
          <p:cNvSpPr/>
          <p:nvPr/>
        </p:nvSpPr>
        <p:spPr>
          <a:xfrm>
            <a:off x="320040" y="3886200"/>
            <a:ext cx="6217920" cy="1078992"/>
          </a:xfrm>
          <a:prstGeom prst="roundRect">
            <a:avLst>
              <a:gd name="adj" fmla="val 7627"/>
            </a:avLst>
          </a:prstGeom>
          <a:solidFill>
            <a:srgbClr val="FFFFFF"/>
          </a:solidFill>
          <a:ln w="6350">
            <a:solidFill>
              <a:srgbClr val="E0DAD0"/>
            </a:solidFill>
            <a:prstDash val="solid"/>
          </a:ln>
          <a:effectLst>
            <a:outerShdw sx="100000" sy="100000" kx="0" ky="0" algn="bl" rotWithShape="0" blurRad="76200" dist="25400" dir="2700000">
              <a:srgbClr val="000000">
                <a:alpha val="10000"/>
              </a:srgbClr>
            </a:outerShdw>
          </a:effectLst>
        </p:spPr>
      </p:sp>
      <p:sp>
        <p:nvSpPr>
          <p:cNvPr id="15" name="Shape 11"/>
          <p:cNvSpPr/>
          <p:nvPr/>
        </p:nvSpPr>
        <p:spPr>
          <a:xfrm>
            <a:off x="502920" y="4160520"/>
            <a:ext cx="457200" cy="457200"/>
          </a:xfrm>
          <a:prstGeom prst="ellipse">
            <a:avLst/>
          </a:prstGeom>
          <a:solidFill>
            <a:srgbClr val="2C5F2D"/>
          </a:solidFill>
          <a:ln w="12700">
            <a:solidFill>
              <a:srgbClr val="2C5F2D"/>
            </a:solidFill>
            <a:prstDash val="solid"/>
          </a:ln>
        </p:spPr>
      </p:sp>
      <p:pic>
        <p:nvPicPr>
          <p:cNvPr id="16" name="Image 2" descr="preencoded.png">    </p:cNvPr>
          <p:cNvPicPr>
            <a:picLocks noChangeAspect="1"/>
          </p:cNvPicPr>
          <p:nvPr/>
        </p:nvPicPr>
        <p:blipFill>
          <a:blip r:embed="rId3"/>
          <a:stretch>
            <a:fillRect/>
          </a:stretch>
        </p:blipFill>
        <p:spPr>
          <a:xfrm>
            <a:off x="594360" y="4251960"/>
            <a:ext cx="274320" cy="274320"/>
          </a:xfrm>
          <a:prstGeom prst="rect">
            <a:avLst/>
          </a:prstGeom>
        </p:spPr>
      </p:pic>
      <p:sp>
        <p:nvSpPr>
          <p:cNvPr id="17" name="Text 12"/>
          <p:cNvSpPr/>
          <p:nvPr/>
        </p:nvSpPr>
        <p:spPr>
          <a:xfrm>
            <a:off x="1115568" y="4023360"/>
            <a:ext cx="5120640" cy="310896"/>
          </a:xfrm>
          <a:prstGeom prst="rect">
            <a:avLst/>
          </a:prstGeom>
          <a:noFill/>
          <a:ln/>
        </p:spPr>
        <p:txBody>
          <a:bodyPr wrap="square" lIns="0" tIns="0" rIns="0" bIns="0" rtlCol="0" anchor="ctr"/>
          <a:lstStyle/>
          <a:p>
            <a:pPr indent="0" marL="0">
              <a:buNone/>
            </a:pPr>
            <a:r>
              <a:rPr lang="en-US" sz="1200" b="1" dirty="0">
                <a:solidFill>
                  <a:srgbClr val="1B3A2D"/>
                </a:solidFill>
              </a:rPr>
              <a:t>Power On Property</a:t>
            </a:r>
            <a:endParaRPr lang="en-US" sz="1200" dirty="0"/>
          </a:p>
        </p:txBody>
      </p:sp>
      <p:sp>
        <p:nvSpPr>
          <p:cNvPr id="18" name="Text 13"/>
          <p:cNvSpPr/>
          <p:nvPr/>
        </p:nvSpPr>
        <p:spPr>
          <a:xfrm>
            <a:off x="1115568" y="4361688"/>
            <a:ext cx="5120640" cy="502920"/>
          </a:xfrm>
          <a:prstGeom prst="rect">
            <a:avLst/>
          </a:prstGeom>
          <a:noFill/>
          <a:ln/>
        </p:spPr>
        <p:txBody>
          <a:bodyPr wrap="square" lIns="0" tIns="0" rIns="0" bIns="0" rtlCol="0" anchor="ctr"/>
          <a:lstStyle/>
          <a:p>
            <a:pPr indent="0" marL="0">
              <a:buNone/>
            </a:pPr>
            <a:r>
              <a:rPr lang="en-US" sz="950" dirty="0">
                <a:solidFill>
                  <a:srgbClr val="5A6B5D"/>
                </a:solidFill>
              </a:rPr>
              <a:t>Electrical service on Karl's parcel. No costly power extension required.</a:t>
            </a:r>
            <a:endParaRPr lang="en-US" sz="950" dirty="0"/>
          </a:p>
        </p:txBody>
      </p:sp>
      <p:sp>
        <p:nvSpPr>
          <p:cNvPr id="19" name="Shape 14"/>
          <p:cNvSpPr/>
          <p:nvPr/>
        </p:nvSpPr>
        <p:spPr>
          <a:xfrm>
            <a:off x="320040" y="5120640"/>
            <a:ext cx="6217920" cy="1078992"/>
          </a:xfrm>
          <a:prstGeom prst="roundRect">
            <a:avLst>
              <a:gd name="adj" fmla="val 7627"/>
            </a:avLst>
          </a:prstGeom>
          <a:solidFill>
            <a:srgbClr val="FFFFFF"/>
          </a:solidFill>
          <a:ln w="6350">
            <a:solidFill>
              <a:srgbClr val="E0DAD0"/>
            </a:solidFill>
            <a:prstDash val="solid"/>
          </a:ln>
          <a:effectLst>
            <a:outerShdw sx="100000" sy="100000" kx="0" ky="0" algn="bl" rotWithShape="0" blurRad="76200" dist="25400" dir="2700000">
              <a:srgbClr val="000000">
                <a:alpha val="10000"/>
              </a:srgbClr>
            </a:outerShdw>
          </a:effectLst>
        </p:spPr>
      </p:sp>
      <p:sp>
        <p:nvSpPr>
          <p:cNvPr id="20" name="Shape 15"/>
          <p:cNvSpPr/>
          <p:nvPr/>
        </p:nvSpPr>
        <p:spPr>
          <a:xfrm>
            <a:off x="502920" y="5394960"/>
            <a:ext cx="457200" cy="457200"/>
          </a:xfrm>
          <a:prstGeom prst="ellipse">
            <a:avLst/>
          </a:prstGeom>
          <a:solidFill>
            <a:srgbClr val="2C5F2D"/>
          </a:solidFill>
          <a:ln w="12700">
            <a:solidFill>
              <a:srgbClr val="2C5F2D"/>
            </a:solidFill>
            <a:prstDash val="solid"/>
          </a:ln>
        </p:spPr>
      </p:sp>
      <p:pic>
        <p:nvPicPr>
          <p:cNvPr id="21" name="Image 3" descr="preencoded.png">    </p:cNvPr>
          <p:cNvPicPr>
            <a:picLocks noChangeAspect="1"/>
          </p:cNvPicPr>
          <p:nvPr/>
        </p:nvPicPr>
        <p:blipFill>
          <a:blip r:embed="rId4"/>
          <a:stretch>
            <a:fillRect/>
          </a:stretch>
        </p:blipFill>
        <p:spPr>
          <a:xfrm>
            <a:off x="594360" y="5486400"/>
            <a:ext cx="274320" cy="274320"/>
          </a:xfrm>
          <a:prstGeom prst="rect">
            <a:avLst/>
          </a:prstGeom>
        </p:spPr>
      </p:pic>
      <p:sp>
        <p:nvSpPr>
          <p:cNvPr id="22" name="Text 16"/>
          <p:cNvSpPr/>
          <p:nvPr/>
        </p:nvSpPr>
        <p:spPr>
          <a:xfrm>
            <a:off x="1115568" y="5257800"/>
            <a:ext cx="5120640" cy="310896"/>
          </a:xfrm>
          <a:prstGeom prst="rect">
            <a:avLst/>
          </a:prstGeom>
          <a:noFill/>
          <a:ln/>
        </p:spPr>
        <p:txBody>
          <a:bodyPr wrap="square" lIns="0" tIns="0" rIns="0" bIns="0" rtlCol="0" anchor="ctr"/>
          <a:lstStyle/>
          <a:p>
            <a:pPr indent="0" marL="0">
              <a:buNone/>
            </a:pPr>
            <a:r>
              <a:rPr lang="en-US" sz="1200" b="1" dirty="0">
                <a:solidFill>
                  <a:srgbClr val="1B3A2D"/>
                </a:solidFill>
              </a:rPr>
              <a:t>Custom Home</a:t>
            </a:r>
            <a:endParaRPr lang="en-US" sz="1200" dirty="0"/>
          </a:p>
        </p:txBody>
      </p:sp>
      <p:sp>
        <p:nvSpPr>
          <p:cNvPr id="23" name="Text 17"/>
          <p:cNvSpPr/>
          <p:nvPr/>
        </p:nvSpPr>
        <p:spPr>
          <a:xfrm>
            <a:off x="1115568" y="5596128"/>
            <a:ext cx="5120640" cy="502920"/>
          </a:xfrm>
          <a:prstGeom prst="rect">
            <a:avLst/>
          </a:prstGeom>
          <a:noFill/>
          <a:ln/>
        </p:spPr>
        <p:txBody>
          <a:bodyPr wrap="square" lIns="0" tIns="0" rIns="0" bIns="0" rtlCol="0" anchor="ctr"/>
          <a:lstStyle/>
          <a:p>
            <a:pPr indent="0" marL="0">
              <a:buNone/>
            </a:pPr>
            <a:r>
              <a:rPr lang="en-US" sz="950" dirty="0">
                <a:solidFill>
                  <a:srgbClr val="5A6B5D"/>
                </a:solidFill>
              </a:rPr>
              <a:t>Fully improved custom residence on the primary parcel. ADU permitted both parcels under GF zoning.</a:t>
            </a:r>
            <a:endParaRPr lang="en-US" sz="950" dirty="0"/>
          </a:p>
        </p:txBody>
      </p:sp>
      <p:sp>
        <p:nvSpPr>
          <p:cNvPr id="24" name="Shape 18"/>
          <p:cNvSpPr/>
          <p:nvPr/>
        </p:nvSpPr>
        <p:spPr>
          <a:xfrm>
            <a:off x="320040" y="6355080"/>
            <a:ext cx="6217920" cy="1078992"/>
          </a:xfrm>
          <a:prstGeom prst="roundRect">
            <a:avLst>
              <a:gd name="adj" fmla="val 7627"/>
            </a:avLst>
          </a:prstGeom>
          <a:solidFill>
            <a:srgbClr val="FFFFFF"/>
          </a:solidFill>
          <a:ln w="6350">
            <a:solidFill>
              <a:srgbClr val="E0DAD0"/>
            </a:solidFill>
            <a:prstDash val="solid"/>
          </a:ln>
          <a:effectLst>
            <a:outerShdw sx="100000" sy="100000" kx="0" ky="0" algn="bl" rotWithShape="0" blurRad="76200" dist="25400" dir="2700000">
              <a:srgbClr val="000000">
                <a:alpha val="10000"/>
              </a:srgbClr>
            </a:outerShdw>
          </a:effectLst>
        </p:spPr>
      </p:sp>
      <p:sp>
        <p:nvSpPr>
          <p:cNvPr id="25" name="Shape 19"/>
          <p:cNvSpPr/>
          <p:nvPr/>
        </p:nvSpPr>
        <p:spPr>
          <a:xfrm>
            <a:off x="502920" y="6629400"/>
            <a:ext cx="457200" cy="457200"/>
          </a:xfrm>
          <a:prstGeom prst="ellipse">
            <a:avLst/>
          </a:prstGeom>
          <a:solidFill>
            <a:srgbClr val="2C5F2D"/>
          </a:solidFill>
          <a:ln w="12700">
            <a:solidFill>
              <a:srgbClr val="2C5F2D"/>
            </a:solidFill>
            <a:prstDash val="solid"/>
          </a:ln>
        </p:spPr>
      </p:sp>
      <p:pic>
        <p:nvPicPr>
          <p:cNvPr id="26" name="Image 4" descr="preencoded.png">    </p:cNvPr>
          <p:cNvPicPr>
            <a:picLocks noChangeAspect="1"/>
          </p:cNvPicPr>
          <p:nvPr/>
        </p:nvPicPr>
        <p:blipFill>
          <a:blip r:embed="rId5"/>
          <a:stretch>
            <a:fillRect/>
          </a:stretch>
        </p:blipFill>
        <p:spPr>
          <a:xfrm>
            <a:off x="594360" y="6720840"/>
            <a:ext cx="274320" cy="274320"/>
          </a:xfrm>
          <a:prstGeom prst="rect">
            <a:avLst/>
          </a:prstGeom>
        </p:spPr>
      </p:pic>
      <p:sp>
        <p:nvSpPr>
          <p:cNvPr id="27" name="Text 20"/>
          <p:cNvSpPr/>
          <p:nvPr/>
        </p:nvSpPr>
        <p:spPr>
          <a:xfrm>
            <a:off x="1115568" y="6492240"/>
            <a:ext cx="5120640" cy="310896"/>
          </a:xfrm>
          <a:prstGeom prst="rect">
            <a:avLst/>
          </a:prstGeom>
          <a:noFill/>
          <a:ln/>
        </p:spPr>
        <p:txBody>
          <a:bodyPr wrap="square" lIns="0" tIns="0" rIns="0" bIns="0" rtlCol="0" anchor="ctr"/>
          <a:lstStyle/>
          <a:p>
            <a:pPr indent="0" marL="0">
              <a:buNone/>
            </a:pPr>
            <a:r>
              <a:rPr lang="en-US" sz="1200" b="1" dirty="0">
                <a:solidFill>
                  <a:srgbClr val="1B3A2D"/>
                </a:solidFill>
              </a:rPr>
              <a:t>River Frontage</a:t>
            </a:r>
            <a:endParaRPr lang="en-US" sz="1200" dirty="0"/>
          </a:p>
        </p:txBody>
      </p:sp>
      <p:sp>
        <p:nvSpPr>
          <p:cNvPr id="28" name="Text 21"/>
          <p:cNvSpPr/>
          <p:nvPr/>
        </p:nvSpPr>
        <p:spPr>
          <a:xfrm>
            <a:off x="1115568" y="6830568"/>
            <a:ext cx="5120640" cy="502920"/>
          </a:xfrm>
          <a:prstGeom prst="rect">
            <a:avLst/>
          </a:prstGeom>
          <a:noFill/>
          <a:ln/>
        </p:spPr>
        <p:txBody>
          <a:bodyPr wrap="square" lIns="0" tIns="0" rIns="0" bIns="0" rtlCol="0" anchor="ctr"/>
          <a:lstStyle/>
          <a:p>
            <a:pPr indent="0" marL="0">
              <a:buNone/>
            </a:pPr>
            <a:r>
              <a:rPr lang="en-US" sz="950" dirty="0">
                <a:solidFill>
                  <a:srgbClr val="5A6B5D"/>
                </a:solidFill>
              </a:rPr>
              <a:t>1 mile of NorCal river frontage — rare and increasingly valuable in California's water environment.</a:t>
            </a:r>
            <a:endParaRPr lang="en-US" sz="950" dirty="0"/>
          </a:p>
        </p:txBody>
      </p:sp>
      <p:sp>
        <p:nvSpPr>
          <p:cNvPr id="29" name="Shape 22"/>
          <p:cNvSpPr/>
          <p:nvPr/>
        </p:nvSpPr>
        <p:spPr>
          <a:xfrm>
            <a:off x="320040" y="7589520"/>
            <a:ext cx="6217920" cy="1078992"/>
          </a:xfrm>
          <a:prstGeom prst="roundRect">
            <a:avLst>
              <a:gd name="adj" fmla="val 7627"/>
            </a:avLst>
          </a:prstGeom>
          <a:solidFill>
            <a:srgbClr val="FFFFFF"/>
          </a:solidFill>
          <a:ln w="6350">
            <a:solidFill>
              <a:srgbClr val="E0DAD0"/>
            </a:solidFill>
            <a:prstDash val="solid"/>
          </a:ln>
          <a:effectLst>
            <a:outerShdw sx="100000" sy="100000" kx="0" ky="0" algn="bl" rotWithShape="0" blurRad="76200" dist="25400" dir="2700000">
              <a:srgbClr val="000000">
                <a:alpha val="10000"/>
              </a:srgbClr>
            </a:outerShdw>
          </a:effectLst>
        </p:spPr>
      </p:sp>
      <p:sp>
        <p:nvSpPr>
          <p:cNvPr id="30" name="Shape 23"/>
          <p:cNvSpPr/>
          <p:nvPr/>
        </p:nvSpPr>
        <p:spPr>
          <a:xfrm>
            <a:off x="502920" y="7863840"/>
            <a:ext cx="457200" cy="457200"/>
          </a:xfrm>
          <a:prstGeom prst="ellipse">
            <a:avLst/>
          </a:prstGeom>
          <a:solidFill>
            <a:srgbClr val="2C5F2D"/>
          </a:solidFill>
          <a:ln w="12700">
            <a:solidFill>
              <a:srgbClr val="2C5F2D"/>
            </a:solidFill>
            <a:prstDash val="solid"/>
          </a:ln>
        </p:spPr>
      </p:sp>
      <p:pic>
        <p:nvPicPr>
          <p:cNvPr id="31" name="Image 5" descr="preencoded.png">    </p:cNvPr>
          <p:cNvPicPr>
            <a:picLocks noChangeAspect="1"/>
          </p:cNvPicPr>
          <p:nvPr/>
        </p:nvPicPr>
        <p:blipFill>
          <a:blip r:embed="rId6"/>
          <a:stretch>
            <a:fillRect/>
          </a:stretch>
        </p:blipFill>
        <p:spPr>
          <a:xfrm>
            <a:off x="594360" y="7955280"/>
            <a:ext cx="274320" cy="274320"/>
          </a:xfrm>
          <a:prstGeom prst="rect">
            <a:avLst/>
          </a:prstGeom>
        </p:spPr>
      </p:pic>
      <p:sp>
        <p:nvSpPr>
          <p:cNvPr id="32" name="Text 24"/>
          <p:cNvSpPr/>
          <p:nvPr/>
        </p:nvSpPr>
        <p:spPr>
          <a:xfrm>
            <a:off x="1115568" y="7726680"/>
            <a:ext cx="5120640" cy="310896"/>
          </a:xfrm>
          <a:prstGeom prst="rect">
            <a:avLst/>
          </a:prstGeom>
          <a:noFill/>
          <a:ln/>
        </p:spPr>
        <p:txBody>
          <a:bodyPr wrap="square" lIns="0" tIns="0" rIns="0" bIns="0" rtlCol="0" anchor="ctr"/>
          <a:lstStyle/>
          <a:p>
            <a:pPr indent="0" marL="0">
              <a:buNone/>
            </a:pPr>
            <a:r>
              <a:rPr lang="en-US" sz="1200" b="1" dirty="0">
                <a:solidFill>
                  <a:srgbClr val="1B3A2D"/>
                </a:solidFill>
              </a:rPr>
              <a:t>Harvest Ready</a:t>
            </a:r>
            <a:endParaRPr lang="en-US" sz="1200" dirty="0"/>
          </a:p>
        </p:txBody>
      </p:sp>
      <p:sp>
        <p:nvSpPr>
          <p:cNvPr id="33" name="Text 25"/>
          <p:cNvSpPr/>
          <p:nvPr/>
        </p:nvSpPr>
        <p:spPr>
          <a:xfrm>
            <a:off x="1115568" y="8065008"/>
            <a:ext cx="5120640" cy="502920"/>
          </a:xfrm>
          <a:prstGeom prst="rect">
            <a:avLst/>
          </a:prstGeom>
          <a:noFill/>
          <a:ln/>
        </p:spPr>
        <p:txBody>
          <a:bodyPr wrap="square" lIns="0" tIns="0" rIns="0" bIns="0" rtlCol="0" anchor="ctr"/>
          <a:lstStyle/>
          <a:p>
            <a:pPr indent="0" marL="0">
              <a:buNone/>
            </a:pPr>
            <a:r>
              <a:rPr lang="en-US" sz="950" dirty="0">
                <a:solidFill>
                  <a:srgbClr val="5A6B5D"/>
                </a:solidFill>
              </a:rPr>
              <a:t>Both NTMPs active. A buyer can initiate harvest planning immediately upon closing.</a:t>
            </a:r>
            <a:endParaRPr lang="en-US" sz="9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2026-07-06T20:25:19Z</dcterms:created>
  <dcterms:modified xsi:type="dcterms:W3CDTF">2026-07-06T20:25:19Z</dcterms:modified>
</cp:coreProperties>
</file>